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0" r:id="rId1"/>
  </p:sldMasterIdLst>
  <p:notesMasterIdLst>
    <p:notesMasterId r:id="rId18"/>
  </p:notesMasterIdLst>
  <p:handoutMasterIdLst>
    <p:handoutMasterId r:id="rId19"/>
  </p:handoutMasterIdLst>
  <p:sldIdLst>
    <p:sldId id="1414" r:id="rId2"/>
    <p:sldId id="1605" r:id="rId3"/>
    <p:sldId id="1606" r:id="rId4"/>
    <p:sldId id="1607" r:id="rId5"/>
    <p:sldId id="1612" r:id="rId6"/>
    <p:sldId id="1619" r:id="rId7"/>
    <p:sldId id="1620" r:id="rId8"/>
    <p:sldId id="1621" r:id="rId9"/>
    <p:sldId id="1622" r:id="rId10"/>
    <p:sldId id="1623" r:id="rId11"/>
    <p:sldId id="1608" r:id="rId12"/>
    <p:sldId id="1611" r:id="rId13"/>
    <p:sldId id="1613" r:id="rId14"/>
    <p:sldId id="1609" r:id="rId15"/>
    <p:sldId id="1610" r:id="rId16"/>
    <p:sldId id="1624" r:id="rId17"/>
  </p:sldIdLst>
  <p:sldSz cx="12192000" cy="6858000"/>
  <p:notesSz cx="6645275" cy="9540875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Droid Sans" panose="020B0604020202020204" charset="0"/>
      <p:regular r:id="rId28"/>
      <p:bold r:id="rId29"/>
    </p:embeddedFont>
    <p:embeddedFont>
      <p:font typeface="Webdings" panose="05030102010509060703" pitchFamily="18" charset="2"/>
      <p:regular r:id="rId30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05">
          <p15:clr>
            <a:srgbClr val="A4A3A4"/>
          </p15:clr>
        </p15:guide>
        <p15:guide id="2" pos="209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054F81"/>
    <a:srgbClr val="002850"/>
    <a:srgbClr val="003399"/>
    <a:srgbClr val="000099"/>
    <a:srgbClr val="5C8E26"/>
    <a:srgbClr val="006E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5758FB7-9AC5-4552-8A53-C91805E547FA}" styleName="Stile con tema 1 - Color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Stile con tema 1 - Color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29" autoAdjust="0"/>
    <p:restoredTop sz="94880" autoAdjust="0"/>
  </p:normalViewPr>
  <p:slideViewPr>
    <p:cSldViewPr>
      <p:cViewPr varScale="1">
        <p:scale>
          <a:sx n="124" d="100"/>
          <a:sy n="124" d="100"/>
        </p:scale>
        <p:origin x="96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19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924" y="-90"/>
      </p:cViewPr>
      <p:guideLst>
        <p:guide orient="horz" pos="3005"/>
        <p:guide pos="209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062175"/>
            <a:ext cx="2879619" cy="4770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sz="1400" b="1">
                <a:latin typeface="Droid Sans" pitchFamily="34" charset="0"/>
                <a:ea typeface="Droid Sans" pitchFamily="34" charset="0"/>
                <a:cs typeface="Droid Sans" pitchFamily="34" charset="0"/>
              </a:rPr>
              <a:t>sqlbi.com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764118" y="9062175"/>
            <a:ext cx="2879619" cy="4770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369629-6AA1-4566-A1AA-A7DC19E515AB}" type="slidenum">
              <a:rPr lang="it-IT" smtClean="0"/>
              <a:t>‹nº›</a:t>
            </a:fld>
            <a:endParaRPr lang="it-IT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219" y="-38097"/>
            <a:ext cx="1450836" cy="74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281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938213"/>
            <a:ext cx="6359525" cy="35782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4528" y="4770437"/>
            <a:ext cx="5316220" cy="405487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062175"/>
            <a:ext cx="2879619" cy="4770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400"/>
            </a:lvl1pPr>
          </a:lstStyle>
          <a:p>
            <a:r>
              <a:rPr lang="it-IT" b="1">
                <a:latin typeface="Droid Sans" pitchFamily="34" charset="0"/>
                <a:ea typeface="Droid Sans" pitchFamily="34" charset="0"/>
                <a:cs typeface="Droid Sans" pitchFamily="34" charset="0"/>
              </a:rPr>
              <a:t>sqlbi.com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64118" y="9062175"/>
            <a:ext cx="2879619" cy="4770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B4F03-5ED8-4F13-AE53-9DD1892B7C98}" type="slidenum">
              <a:rPr lang="it-IT" smtClean="0"/>
              <a:t>‹nº›</a:t>
            </a:fld>
            <a:endParaRPr lang="it-IT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219" y="-38097"/>
            <a:ext cx="1450836" cy="74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35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800" dirty="0"/>
              <a:t>	Professor</a:t>
            </a:r>
            <a:r>
              <a:rPr lang="en-US" sz="1800" baseline="0" dirty="0"/>
              <a:t> Gustavo </a:t>
            </a:r>
            <a:r>
              <a:rPr lang="en-US" sz="1800" baseline="0" dirty="0" err="1"/>
              <a:t>Corrêa</a:t>
            </a:r>
            <a:r>
              <a:rPr lang="en-US" sz="1800" baseline="0" dirty="0"/>
              <a:t> Mirapalheta – gustavo.mirapalheta@gmail.com</a:t>
            </a: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4343401"/>
            <a:ext cx="10363200" cy="688975"/>
          </a:xfrm>
        </p:spPr>
        <p:txBody>
          <a:bodyPr anchor="t"/>
          <a:lstStyle>
            <a:lvl1pPr algn="ctr">
              <a:defRPr sz="3600" b="1" baseline="0">
                <a:solidFill>
                  <a:srgbClr val="003366"/>
                </a:solidFill>
              </a:defRPr>
            </a:lvl1pPr>
          </a:lstStyle>
          <a:p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o </a:t>
            </a:r>
            <a:r>
              <a:rPr lang="en-US" dirty="0" err="1"/>
              <a:t>texto</a:t>
            </a:r>
            <a:r>
              <a:rPr lang="en-US" dirty="0"/>
              <a:t> do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5257800"/>
            <a:ext cx="9448800" cy="685800"/>
          </a:xfrm>
        </p:spPr>
        <p:txBody>
          <a:bodyPr/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o </a:t>
            </a:r>
            <a:r>
              <a:rPr lang="en-US" dirty="0" err="1"/>
              <a:t>texto</a:t>
            </a:r>
            <a:r>
              <a:rPr lang="en-US" dirty="0"/>
              <a:t> do </a:t>
            </a:r>
            <a:r>
              <a:rPr lang="en-US" dirty="0" err="1"/>
              <a:t>subtítulo</a:t>
            </a:r>
            <a:endParaRPr lang="en-US" dirty="0"/>
          </a:p>
        </p:txBody>
      </p:sp>
      <p:pic>
        <p:nvPicPr>
          <p:cNvPr id="12290" name="Picture 2" descr="http://www.ivizsecurity.com/blog/wp-content/uploads/2013/11/Storm-in-Securit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168238"/>
      </p:ext>
    </p:extLst>
  </p:cSld>
  <p:clrMapOvr>
    <a:masterClrMapping/>
  </p:clrMapOvr>
  <p:transition spd="slow">
    <p:strips dir="r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gura_à_esquerda_e_texto_à_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96000" y="990601"/>
            <a:ext cx="5588000" cy="4953001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do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406400" y="990600"/>
            <a:ext cx="5486400" cy="49530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 dirty="0"/>
              <a:t>Clique no </a:t>
            </a:r>
            <a:r>
              <a:rPr lang="en-US" noProof="0" dirty="0" err="1"/>
              <a:t>ícone</a:t>
            </a:r>
            <a:r>
              <a:rPr lang="en-US" noProof="0" dirty="0"/>
              <a:t> para </a:t>
            </a:r>
            <a:r>
              <a:rPr lang="en-US" noProof="0" dirty="0" err="1"/>
              <a:t>adicionar</a:t>
            </a:r>
            <a:r>
              <a:rPr lang="en-US" noProof="0" dirty="0"/>
              <a:t> </a:t>
            </a:r>
            <a:r>
              <a:rPr lang="en-US" noProof="0" dirty="0" err="1"/>
              <a:t>uma</a:t>
            </a:r>
            <a:r>
              <a:rPr lang="en-US" noProof="0" dirty="0"/>
              <a:t> </a:t>
            </a:r>
            <a:r>
              <a:rPr lang="en-US" noProof="0" dirty="0" err="1"/>
              <a:t>figura</a:t>
            </a:r>
            <a:endParaRPr lang="en-US" noProof="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76200"/>
            <a:ext cx="11277600" cy="762000"/>
          </a:xfrm>
        </p:spPr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 dirty="0"/>
              <a:t>Clique para editar o estilo do título mestre</a:t>
            </a:r>
            <a:endParaRPr lang="en-US" dirty="0"/>
          </a:p>
        </p:txBody>
      </p:sp>
      <p:sp>
        <p:nvSpPr>
          <p:cNvPr id="5" name="Retângulo 4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837953880"/>
      </p:ext>
    </p:extLst>
  </p:cSld>
  <p:clrMapOvr>
    <a:masterClrMapping/>
  </p:clrMapOvr>
  <p:transition spd="slow">
    <p:strips dir="r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o_acima_figura_embaix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3366"/>
                </a:solidFill>
              </a:defRPr>
            </a:lvl1pPr>
          </a:lstStyle>
          <a:p>
            <a:r>
              <a:rPr lang="pt-BR" dirty="0"/>
              <a:t>Clique para editar o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6400" y="990600"/>
            <a:ext cx="11277600" cy="2209800"/>
          </a:xfrm>
        </p:spPr>
        <p:txBody>
          <a:bodyPr/>
          <a:lstStyle/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do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406400" y="3352800"/>
            <a:ext cx="11277600" cy="26670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 dirty="0"/>
              <a:t>Clique no </a:t>
            </a:r>
            <a:r>
              <a:rPr lang="en-US" noProof="0" dirty="0" err="1"/>
              <a:t>ícone</a:t>
            </a:r>
            <a:r>
              <a:rPr lang="en-US" noProof="0" dirty="0"/>
              <a:t> para </a:t>
            </a:r>
            <a:r>
              <a:rPr lang="en-US" noProof="0" dirty="0" err="1"/>
              <a:t>adicionar</a:t>
            </a:r>
            <a:r>
              <a:rPr lang="en-US" noProof="0" dirty="0"/>
              <a:t> </a:t>
            </a:r>
            <a:r>
              <a:rPr lang="en-US" noProof="0" dirty="0" err="1"/>
              <a:t>uma</a:t>
            </a:r>
            <a:r>
              <a:rPr lang="en-US" noProof="0" dirty="0"/>
              <a:t> </a:t>
            </a:r>
            <a:r>
              <a:rPr lang="en-US" noProof="0" dirty="0" err="1"/>
              <a:t>figura</a:t>
            </a:r>
            <a:endParaRPr lang="en-US" noProof="0" dirty="0"/>
          </a:p>
        </p:txBody>
      </p:sp>
      <p:sp>
        <p:nvSpPr>
          <p:cNvPr id="6" name="Retângulo 5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131516382"/>
      </p:ext>
    </p:extLst>
  </p:cSld>
  <p:clrMapOvr>
    <a:masterClrMapping/>
  </p:clrMapOvr>
  <p:transition spd="slow">
    <p:strips dir="r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o_acima_tabela_embaix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3366"/>
                </a:solidFill>
              </a:defRPr>
            </a:lvl1pPr>
          </a:lstStyle>
          <a:p>
            <a:r>
              <a:rPr lang="pt-BR" dirty="0"/>
              <a:t>Clique para editar o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6400" y="990600"/>
            <a:ext cx="11277600" cy="2209800"/>
          </a:xfrm>
        </p:spPr>
        <p:txBody>
          <a:bodyPr/>
          <a:lstStyle/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do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sp>
        <p:nvSpPr>
          <p:cNvPr id="6" name="Retângulo 5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able Placeholder 5"/>
          <p:cNvSpPr>
            <a:spLocks noGrp="1"/>
          </p:cNvSpPr>
          <p:nvPr>
            <p:ph type="tbl" sz="quarter" idx="12" hasCustomPrompt="1"/>
          </p:nvPr>
        </p:nvSpPr>
        <p:spPr>
          <a:xfrm>
            <a:off x="406400" y="3276600"/>
            <a:ext cx="11277600" cy="2667000"/>
          </a:xfrm>
        </p:spPr>
        <p:txBody>
          <a:bodyPr anchor="ctr">
            <a:normAutofit/>
          </a:bodyPr>
          <a:lstStyle>
            <a:lvl1pPr>
              <a:buNone/>
              <a:defRPr baseline="0"/>
            </a:lvl1pPr>
          </a:lstStyle>
          <a:p>
            <a:pPr lvl="0"/>
            <a:r>
              <a:rPr lang="en-US" noProof="0" dirty="0"/>
              <a:t>Clique no </a:t>
            </a:r>
            <a:r>
              <a:rPr lang="en-US" noProof="0" dirty="0" err="1"/>
              <a:t>ícone</a:t>
            </a:r>
            <a:r>
              <a:rPr lang="en-US" noProof="0" dirty="0"/>
              <a:t> para </a:t>
            </a:r>
            <a:r>
              <a:rPr lang="en-US" noProof="0" dirty="0" err="1"/>
              <a:t>adicionar</a:t>
            </a:r>
            <a:r>
              <a:rPr lang="en-US" noProof="0" dirty="0"/>
              <a:t> </a:t>
            </a:r>
            <a:r>
              <a:rPr lang="en-US" noProof="0" dirty="0" err="1"/>
              <a:t>uma</a:t>
            </a:r>
            <a:r>
              <a:rPr lang="en-US" noProof="0" dirty="0"/>
              <a:t> </a:t>
            </a:r>
            <a:r>
              <a:rPr lang="en-US" noProof="0" dirty="0" err="1"/>
              <a:t>tabela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23171509"/>
      </p:ext>
    </p:extLst>
  </p:cSld>
  <p:clrMapOvr>
    <a:masterClrMapping/>
  </p:clrMapOvr>
  <p:transition spd="slow">
    <p:strips dir="r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o_embaixo_figura_aci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3366"/>
                </a:solidFill>
              </a:defRPr>
            </a:lvl1pPr>
          </a:lstStyle>
          <a:p>
            <a:r>
              <a:rPr lang="pt-BR" dirty="0"/>
              <a:t>Clique para editar o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6400" y="3733800"/>
            <a:ext cx="11277600" cy="2209800"/>
          </a:xfrm>
        </p:spPr>
        <p:txBody>
          <a:bodyPr/>
          <a:lstStyle/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do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406400" y="990600"/>
            <a:ext cx="11277600" cy="26670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 dirty="0"/>
              <a:t>Clique no </a:t>
            </a:r>
            <a:r>
              <a:rPr lang="en-US" noProof="0" dirty="0" err="1"/>
              <a:t>ícone</a:t>
            </a:r>
            <a:r>
              <a:rPr lang="en-US" noProof="0" dirty="0"/>
              <a:t> para </a:t>
            </a:r>
            <a:r>
              <a:rPr lang="en-US" noProof="0" dirty="0" err="1"/>
              <a:t>adicionar</a:t>
            </a:r>
            <a:r>
              <a:rPr lang="en-US" noProof="0" dirty="0"/>
              <a:t> </a:t>
            </a:r>
            <a:r>
              <a:rPr lang="en-US" noProof="0" dirty="0" err="1"/>
              <a:t>uma</a:t>
            </a:r>
            <a:r>
              <a:rPr lang="en-US" noProof="0" dirty="0"/>
              <a:t> </a:t>
            </a:r>
            <a:r>
              <a:rPr lang="en-US" noProof="0" dirty="0" err="1"/>
              <a:t>figura</a:t>
            </a:r>
            <a:endParaRPr lang="en-US" noProof="0" dirty="0"/>
          </a:p>
        </p:txBody>
      </p:sp>
      <p:sp>
        <p:nvSpPr>
          <p:cNvPr id="6" name="Retângulo 5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585831405"/>
      </p:ext>
    </p:extLst>
  </p:cSld>
  <p:clrMapOvr>
    <a:masterClrMapping/>
  </p:clrMapOvr>
  <p:transition spd="slow">
    <p:strips dir="r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o_embaixo_tabela_aci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3366"/>
                </a:solidFill>
              </a:defRPr>
            </a:lvl1pPr>
          </a:lstStyle>
          <a:p>
            <a:r>
              <a:rPr lang="pt-BR" dirty="0"/>
              <a:t>Clique para editar o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6400" y="3733800"/>
            <a:ext cx="11277600" cy="2209800"/>
          </a:xfrm>
        </p:spPr>
        <p:txBody>
          <a:bodyPr/>
          <a:lstStyle/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do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sp>
        <p:nvSpPr>
          <p:cNvPr id="6" name="Retângulo 5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able Placeholder 5"/>
          <p:cNvSpPr>
            <a:spLocks noGrp="1"/>
          </p:cNvSpPr>
          <p:nvPr>
            <p:ph type="tbl" sz="quarter" idx="12" hasCustomPrompt="1"/>
          </p:nvPr>
        </p:nvSpPr>
        <p:spPr>
          <a:xfrm>
            <a:off x="406400" y="990600"/>
            <a:ext cx="11277600" cy="2667000"/>
          </a:xfrm>
        </p:spPr>
        <p:txBody>
          <a:bodyPr anchor="ctr">
            <a:normAutofit/>
          </a:bodyPr>
          <a:lstStyle>
            <a:lvl1pPr>
              <a:buNone/>
              <a:defRPr baseline="0"/>
            </a:lvl1pPr>
          </a:lstStyle>
          <a:p>
            <a:pPr lvl="0"/>
            <a:r>
              <a:rPr lang="en-US" noProof="0" dirty="0"/>
              <a:t>Clique no </a:t>
            </a:r>
            <a:r>
              <a:rPr lang="en-US" noProof="0" dirty="0" err="1"/>
              <a:t>ícone</a:t>
            </a:r>
            <a:r>
              <a:rPr lang="en-US" noProof="0" dirty="0"/>
              <a:t> para </a:t>
            </a:r>
            <a:r>
              <a:rPr lang="en-US" noProof="0" dirty="0" err="1"/>
              <a:t>adicionar</a:t>
            </a:r>
            <a:r>
              <a:rPr lang="en-US" noProof="0" dirty="0"/>
              <a:t> </a:t>
            </a:r>
            <a:r>
              <a:rPr lang="en-US" noProof="0" dirty="0" err="1"/>
              <a:t>uma</a:t>
            </a:r>
            <a:r>
              <a:rPr lang="en-US" noProof="0" dirty="0"/>
              <a:t> </a:t>
            </a:r>
            <a:r>
              <a:rPr lang="en-US" noProof="0" dirty="0" err="1"/>
              <a:t>tabela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50488644"/>
      </p:ext>
    </p:extLst>
  </p:cSld>
  <p:clrMapOvr>
    <a:masterClrMapping/>
  </p:clrMapOvr>
  <p:transition spd="slow">
    <p:strips dir="r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_faixa_az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970266415"/>
      </p:ext>
    </p:extLst>
  </p:cSld>
  <p:clrMapOvr>
    <a:masterClrMapping/>
  </p:clrMapOvr>
  <p:transition spd="slow">
    <p:strips dir="rd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_em_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2321281"/>
      </p:ext>
    </p:extLst>
  </p:cSld>
  <p:clrMapOvr>
    <a:masterClrMapping/>
  </p:clrMapOvr>
  <p:transition spd="slow">
    <p:strips dir="rd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ódigo_e_descri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8208"/>
            <a:ext cx="11582400" cy="1173600"/>
          </a:xfrm>
        </p:spPr>
        <p:txBody>
          <a:bodyPr>
            <a:noAutofit/>
          </a:bodyPr>
          <a:lstStyle>
            <a:lvl1pPr>
              <a:defRPr sz="3001"/>
            </a:lvl1pPr>
          </a:lstStyle>
          <a:p>
            <a:r>
              <a:rPr lang="pt-BR"/>
              <a:t>Clique para editar o estilo do título mestre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2" y="1181811"/>
            <a:ext cx="11043057" cy="82519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ourier New"/>
              <a:buNone/>
              <a:defRPr sz="1500"/>
            </a:lvl1pPr>
            <a:lvl2pPr marL="342991" indent="0">
              <a:buFont typeface="Arial"/>
              <a:buNone/>
              <a:defRPr/>
            </a:lvl2pPr>
            <a:lvl3pPr marL="685983" indent="0">
              <a:buFont typeface="Arial"/>
              <a:buNone/>
              <a:defRPr/>
            </a:lvl3pPr>
            <a:lvl4pPr marL="1028974" indent="0">
              <a:buFont typeface="Arial"/>
              <a:buNone/>
              <a:defRPr/>
            </a:lvl4pPr>
            <a:lvl5pPr marL="1371966" indent="0">
              <a:buFont typeface="Arial"/>
              <a:buNone/>
              <a:defRPr/>
            </a:lvl5pPr>
          </a:lstStyle>
          <a:p>
            <a:pPr lvl="0"/>
            <a:r>
              <a:rPr lang="en-US" noProof="0"/>
              <a:t>Clique para editar a descrição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09600" y="2140218"/>
            <a:ext cx="11042651" cy="4067282"/>
          </a:xfrm>
          <a:solidFill>
            <a:schemeClr val="bg1">
              <a:lumMod val="65000"/>
              <a:alpha val="50000"/>
            </a:schemeClr>
          </a:solidFill>
          <a:ln w="9525" cmpd="sng">
            <a:noFill/>
          </a:ln>
          <a:effectLst/>
        </p:spPr>
        <p:txBody>
          <a:bodyPr lIns="216000" tIns="140400" rIns="216000" bIns="14040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800">
                <a:latin typeface="Consolas"/>
                <a:cs typeface="Consolas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5" name="Retângulo 4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130766899"/>
      </p:ext>
    </p:extLst>
  </p:cSld>
  <p:clrMapOvr>
    <a:masterClrMapping/>
  </p:clrMapOvr>
  <p:transition spd="slow">
    <p:strips dir="rd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ítulo_da_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3085" y="1832844"/>
            <a:ext cx="10509513" cy="2604269"/>
          </a:xfrm>
        </p:spPr>
        <p:txBody>
          <a:bodyPr anchor="t">
            <a:no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>
            <a:lvl1pPr algn="l">
              <a:defRPr sz="4800" b="1" cap="none" spc="0" baseline="0">
                <a:ln w="11430"/>
                <a:solidFill>
                  <a:srgbClr val="003366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defRPr>
            </a:lvl1pPr>
          </a:lstStyle>
          <a:p>
            <a:r>
              <a:rPr lang="en-US"/>
              <a:t>Clique para editar o título da seção em duas linhas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007435" y="332658"/>
            <a:ext cx="10465163" cy="1368151"/>
          </a:xfrm>
        </p:spPr>
        <p:txBody>
          <a:bodyPr anchor="b">
            <a:normAutofit/>
          </a:bodyPr>
          <a:lstStyle>
            <a:lvl1pPr marL="0" indent="0">
              <a:buNone/>
              <a:defRPr sz="2000" cap="all" baseline="0">
                <a:solidFill>
                  <a:srgbClr val="003366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clique para editar o Detalhe da seção</a:t>
            </a:r>
          </a:p>
        </p:txBody>
      </p:sp>
      <p:sp>
        <p:nvSpPr>
          <p:cNvPr id="5" name="Retângulo 4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878366874"/>
      </p:ext>
    </p:extLst>
  </p:cSld>
  <p:clrMapOvr>
    <a:masterClrMapping/>
  </p:clrMapOvr>
  <p:transition spd="slow">
    <p:strips dir="rd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_da_Seção_com_Image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67808" y="1832844"/>
            <a:ext cx="7104789" cy="2604269"/>
          </a:xfrm>
        </p:spPr>
        <p:txBody>
          <a:bodyPr anchor="t">
            <a:norm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>
            <a:lvl1pPr algn="l">
              <a:defRPr sz="4800" b="1" cap="none" spc="0" baseline="0">
                <a:ln w="11430"/>
                <a:solidFill>
                  <a:srgbClr val="003366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defRPr>
            </a:lvl1pPr>
          </a:lstStyle>
          <a:p>
            <a:r>
              <a:rPr lang="en-US"/>
              <a:t>Clique para editar o título da seção em duas linhas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397791" y="332658"/>
            <a:ext cx="7074807" cy="1368151"/>
          </a:xfrm>
        </p:spPr>
        <p:txBody>
          <a:bodyPr anchor="b">
            <a:normAutofit/>
          </a:bodyPr>
          <a:lstStyle>
            <a:lvl1pPr marL="0" indent="0">
              <a:buNone/>
              <a:defRPr sz="2000" cap="all" baseline="0">
                <a:solidFill>
                  <a:srgbClr val="003366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clique para editar o detalhe da seção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24418" y="1844824"/>
            <a:ext cx="3551369" cy="2592288"/>
          </a:xfrm>
          <a:ln w="38100">
            <a:solidFill>
              <a:srgbClr val="003366"/>
            </a:solidFill>
          </a:ln>
        </p:spPr>
        <p:txBody>
          <a:bodyPr>
            <a:noAutofit/>
          </a:bodyPr>
          <a:lstStyle>
            <a:lvl1pPr marL="0" indent="0" algn="r">
              <a:buNone/>
              <a:defRPr/>
            </a:lvl1pPr>
          </a:lstStyle>
          <a:p>
            <a:endParaRPr lang="it-IT"/>
          </a:p>
        </p:txBody>
      </p:sp>
      <p:sp>
        <p:nvSpPr>
          <p:cNvPr id="6" name="Retângulo 5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884912599"/>
      </p:ext>
    </p:extLst>
  </p:cSld>
  <p:clrMapOvr>
    <a:masterClrMapping/>
  </p:clrMapOvr>
  <p:transition spd="slow">
    <p:strips dir="r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_e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algn="just">
              <a:defRPr baseline="0"/>
            </a:lvl1pPr>
            <a:lvl2pPr algn="just">
              <a:defRPr/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/>
            <a:r>
              <a:rPr lang="pt-BR"/>
              <a:t>Clique para editar os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035089013"/>
      </p:ext>
    </p:extLst>
  </p:cSld>
  <p:clrMapOvr>
    <a:masterClrMapping/>
  </p:clrMapOvr>
  <p:transition spd="slow">
    <p:strips dir="rd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417075682"/>
      </p:ext>
    </p:extLst>
  </p:cSld>
  <p:clrMapOvr>
    <a:masterClrMapping/>
  </p:clrMapOvr>
  <p:transition spd="slow">
    <p:strips dir="r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_texto_e_comandos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 algn="just">
              <a:defRPr/>
            </a:lvl1pPr>
            <a:lvl2pPr algn="just"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/>
            <a:r>
              <a:rPr lang="pt-BR"/>
              <a:t>Clique para editar os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635766529"/>
      </p:ext>
    </p:extLst>
  </p:cSld>
  <p:clrMapOvr>
    <a:masterClrMapping/>
  </p:clrMapOvr>
  <p:transition spd="slow">
    <p:strips dir="r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has_de_Códi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 userDrawn="1"/>
        </p:nvSpPr>
        <p:spPr>
          <a:xfrm>
            <a:off x="0" y="-27384"/>
            <a:ext cx="12192000" cy="936104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Slide para linhas de código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2" tIns="34292" rIns="34292" bIns="3429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spcBef>
                <a:spcPct val="0"/>
              </a:spcBef>
              <a:spcAft>
                <a:spcPct val="0"/>
              </a:spcAft>
            </a:pPr>
            <a:endParaRPr lang="en-US" sz="1324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1" y="1192416"/>
            <a:ext cx="11653521" cy="2089751"/>
          </a:xfrm>
        </p:spPr>
        <p:txBody>
          <a:bodyPr/>
          <a:lstStyle>
            <a:lvl1pPr marL="0" indent="0">
              <a:buNone/>
              <a:defRPr sz="2426" baseline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5482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42986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59894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772798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Clique para editar os estilos de texto Mestre</a:t>
            </a:r>
          </a:p>
          <a:p>
            <a:pPr lvl="1"/>
            <a:r>
              <a:rPr lang="en-US"/>
              <a:t>Segundo nível</a:t>
            </a:r>
          </a:p>
          <a:p>
            <a:pPr lvl="2"/>
            <a:r>
              <a:rPr lang="en-US"/>
              <a:t>Terceiro nível</a:t>
            </a:r>
          </a:p>
          <a:p>
            <a:pPr lvl="3"/>
            <a:r>
              <a:rPr lang="en-US"/>
              <a:t>Quarto nível</a:t>
            </a:r>
          </a:p>
          <a:p>
            <a:pPr lvl="4"/>
            <a:r>
              <a:rPr lang="en-US"/>
              <a:t>Quinto nível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543470"/>
      </p:ext>
    </p:extLst>
  </p:cSld>
  <p:clrMapOvr>
    <a:masterClrMapping/>
  </p:clrMapOvr>
  <p:transition spd="slow">
    <p:strips dir="r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_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988126564"/>
      </p:ext>
    </p:extLst>
  </p:cSld>
  <p:clrMapOvr>
    <a:masterClrMapping/>
  </p:clrMapOvr>
  <p:transition spd="slow">
    <p:strips dir="r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_Subtítulo_e_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1439061" cy="85010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Clique para editar o título mestre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772816"/>
            <a:ext cx="11439061" cy="424847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Clique para editar os estilos do texto mestre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24418" y="1124744"/>
            <a:ext cx="11423649" cy="287338"/>
          </a:xfrm>
        </p:spPr>
        <p:txBody>
          <a:bodyPr>
            <a:noAutofit/>
          </a:bodyPr>
          <a:lstStyle>
            <a:lvl1pPr marL="0" indent="0">
              <a:buNone/>
              <a:defRPr sz="1600" cap="all"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r>
              <a:rPr lang="it-IT"/>
              <a:t>CLIQUE PARA EDITAR O SUBTÍTULO</a:t>
            </a:r>
          </a:p>
        </p:txBody>
      </p:sp>
      <p:sp>
        <p:nvSpPr>
          <p:cNvPr id="6" name="Retângulo 5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97306284"/>
      </p:ext>
    </p:extLst>
  </p:cSld>
  <p:clrMapOvr>
    <a:masterClrMapping/>
  </p:clrMapOvr>
  <p:transition spd="slow">
    <p:strips dir="r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o_em_duas_colunas_sem_títul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06400" y="990601"/>
            <a:ext cx="5588000" cy="4953001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do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76200"/>
            <a:ext cx="11277600" cy="762000"/>
          </a:xfrm>
        </p:spPr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 dirty="0"/>
              <a:t>Clique para editar o estilo do título mestre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6096000" y="990601"/>
            <a:ext cx="5588000" cy="4953001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do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sp>
        <p:nvSpPr>
          <p:cNvPr id="6" name="Retângulo 5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78187541"/>
      </p:ext>
    </p:extLst>
  </p:cSld>
  <p:clrMapOvr>
    <a:masterClrMapping/>
  </p:clrMapOvr>
  <p:transition spd="slow">
    <p:strips dir="r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o_à_esquerda_e_figura_à_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06400" y="990601"/>
            <a:ext cx="5588000" cy="4953001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do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197600" y="990600"/>
            <a:ext cx="5486400" cy="49530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 dirty="0"/>
              <a:t>Clique no </a:t>
            </a:r>
            <a:r>
              <a:rPr lang="en-US" noProof="0" dirty="0" err="1"/>
              <a:t>ícone</a:t>
            </a:r>
            <a:r>
              <a:rPr lang="en-US" noProof="0" dirty="0"/>
              <a:t> para </a:t>
            </a:r>
            <a:r>
              <a:rPr lang="en-US" noProof="0" dirty="0" err="1"/>
              <a:t>adicionar</a:t>
            </a:r>
            <a:r>
              <a:rPr lang="en-US" noProof="0" dirty="0"/>
              <a:t> </a:t>
            </a:r>
            <a:r>
              <a:rPr lang="en-US" noProof="0" dirty="0" err="1"/>
              <a:t>uma</a:t>
            </a:r>
            <a:r>
              <a:rPr lang="en-US" noProof="0" dirty="0"/>
              <a:t> </a:t>
            </a:r>
            <a:r>
              <a:rPr lang="en-US" noProof="0" dirty="0" err="1"/>
              <a:t>figura</a:t>
            </a:r>
            <a:endParaRPr lang="en-US" noProof="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76200"/>
            <a:ext cx="11277600" cy="762000"/>
          </a:xfrm>
        </p:spPr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 dirty="0"/>
              <a:t>Clique para editar o estilo do título mestre</a:t>
            </a:r>
            <a:endParaRPr lang="en-US" dirty="0"/>
          </a:p>
        </p:txBody>
      </p:sp>
      <p:sp>
        <p:nvSpPr>
          <p:cNvPr id="5" name="Retângulo 4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988401449"/>
      </p:ext>
    </p:extLst>
  </p:cSld>
  <p:clrMapOvr>
    <a:masterClrMapping/>
  </p:clrMapOvr>
  <p:transition spd="slow">
    <p:strips dir="r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_e_texto_3/4_figura_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7721600" y="914400"/>
            <a:ext cx="3962400" cy="49530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 dirty="0"/>
              <a:t>Clique no </a:t>
            </a:r>
            <a:r>
              <a:rPr lang="en-US" noProof="0" dirty="0" err="1"/>
              <a:t>ícone</a:t>
            </a:r>
            <a:r>
              <a:rPr lang="en-US" noProof="0" dirty="0"/>
              <a:t> para </a:t>
            </a:r>
            <a:r>
              <a:rPr lang="en-US" noProof="0" dirty="0" err="1"/>
              <a:t>adicionar</a:t>
            </a:r>
            <a:r>
              <a:rPr lang="en-US" noProof="0" dirty="0"/>
              <a:t> </a:t>
            </a:r>
            <a:r>
              <a:rPr lang="en-US" noProof="0" dirty="0" err="1"/>
              <a:t>uma</a:t>
            </a:r>
            <a:r>
              <a:rPr lang="en-US" noProof="0" dirty="0"/>
              <a:t> </a:t>
            </a:r>
            <a:r>
              <a:rPr lang="en-US" noProof="0" dirty="0" err="1"/>
              <a:t>figura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06400" y="914401"/>
            <a:ext cx="7112000" cy="49530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do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76200"/>
            <a:ext cx="11277600" cy="762000"/>
          </a:xfrm>
        </p:spPr>
        <p:txBody>
          <a:bodyPr/>
          <a:lstStyle>
            <a:lvl1pPr>
              <a:defRPr>
                <a:solidFill>
                  <a:srgbClr val="003366"/>
                </a:solidFill>
              </a:defRPr>
            </a:lvl1pPr>
          </a:lstStyle>
          <a:p>
            <a:r>
              <a:rPr lang="pt-BR" dirty="0"/>
              <a:t>Clique para editar o estilo do título mestre</a:t>
            </a:r>
            <a:endParaRPr lang="en-US" dirty="0"/>
          </a:p>
        </p:txBody>
      </p:sp>
      <p:sp>
        <p:nvSpPr>
          <p:cNvPr id="6" name="Retângulo 5"/>
          <p:cNvSpPr/>
          <p:nvPr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71455"/>
      </p:ext>
    </p:extLst>
  </p:cSld>
  <p:clrMapOvr>
    <a:masterClrMapping/>
  </p:clrMapOvr>
  <p:transition spd="slow">
    <p:strips dir="r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76200"/>
            <a:ext cx="11277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pt-BR" dirty="0"/>
              <a:t>Clique para editar o estilo do título mestre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914400"/>
            <a:ext cx="112776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Clique para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do </a:t>
            </a:r>
            <a:r>
              <a:rPr lang="en-US" dirty="0" err="1"/>
              <a:t>texto</a:t>
            </a:r>
            <a:r>
              <a:rPr lang="en-US" dirty="0"/>
              <a:t> </a:t>
            </a:r>
            <a:r>
              <a:rPr lang="en-US" dirty="0" err="1"/>
              <a:t>mestre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pic>
        <p:nvPicPr>
          <p:cNvPr id="10" name="Picture 9" descr="EMC logo white-lg.png"/>
          <p:cNvPicPr>
            <a:picLocks noChangeAspect="1"/>
          </p:cNvPicPr>
          <p:nvPr/>
        </p:nvPicPr>
        <p:blipFill>
          <a:blip r:embed="rId22" cstate="print"/>
          <a:srcRect l="10651" r="6284" b="30550"/>
          <a:stretch>
            <a:fillRect/>
          </a:stretch>
        </p:blipFill>
        <p:spPr>
          <a:xfrm>
            <a:off x="10464800" y="6210870"/>
            <a:ext cx="1238251" cy="292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38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706" r:id="rId4"/>
    <p:sldLayoutId id="2147483694" r:id="rId5"/>
    <p:sldLayoutId id="2147483707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10" r:id="rId17"/>
    <p:sldLayoutId id="2147483708" r:id="rId18"/>
    <p:sldLayoutId id="2147483709" r:id="rId19"/>
    <p:sldLayoutId id="2147483705" r:id="rId20"/>
  </p:sldLayoutIdLst>
  <p:transition spd="slow">
    <p:strips/>
  </p:transition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b="1" kern="1200">
          <a:solidFill>
            <a:srgbClr val="003366"/>
          </a:solidFill>
          <a:latin typeface="Calibri" panose="020F0502020204030204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2C95DD"/>
          </a:solidFill>
          <a:latin typeface="Calibri" pitchFamily="34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2C95DD"/>
          </a:solidFill>
          <a:latin typeface="Calibri" pitchFamily="34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2C95DD"/>
          </a:solidFill>
          <a:latin typeface="Calibri" pitchFamily="34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2C95DD"/>
          </a:solidFill>
          <a:latin typeface="Calibri" pitchFamily="34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B0F0"/>
          </a:solidFill>
          <a:latin typeface="Calibri" pitchFamily="34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B0F0"/>
          </a:solidFill>
          <a:latin typeface="Calibri" pitchFamily="34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B0F0"/>
          </a:solidFill>
          <a:latin typeface="Calibri" pitchFamily="34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B0F0"/>
          </a:solidFill>
          <a:latin typeface="Calibri" pitchFamily="34" charset="0"/>
          <a:cs typeface="Arial" charset="0"/>
        </a:defRPr>
      </a:lvl9pPr>
    </p:titleStyle>
    <p:bodyStyle>
      <a:lvl1pPr marL="231775" indent="-231775" algn="l" rtl="0" eaLnBrk="1" fontAlgn="base" hangingPunct="1">
        <a:spcBef>
          <a:spcPct val="20000"/>
        </a:spcBef>
        <a:spcAft>
          <a:spcPct val="0"/>
        </a:spcAft>
        <a:buClr>
          <a:srgbClr val="92D050"/>
        </a:buClr>
        <a:buSzPct val="120000"/>
        <a:buFont typeface="Arial" charset="0"/>
        <a:buChar char="•"/>
        <a:defRPr sz="2400" kern="1200" baseline="0">
          <a:solidFill>
            <a:schemeClr val="bg2">
              <a:lumMod val="75000"/>
            </a:schemeClr>
          </a:solidFill>
          <a:latin typeface="Calibri" pitchFamily="34" charset="0"/>
          <a:ea typeface="+mn-ea"/>
          <a:cs typeface="+mn-cs"/>
        </a:defRPr>
      </a:lvl1pPr>
      <a:lvl2pPr marL="682625" indent="-341313" algn="l" rtl="0" eaLnBrk="1" fontAlgn="base" hangingPunct="1">
        <a:spcBef>
          <a:spcPct val="20000"/>
        </a:spcBef>
        <a:spcAft>
          <a:spcPct val="0"/>
        </a:spcAft>
        <a:buClr>
          <a:srgbClr val="FFC425"/>
        </a:buClr>
        <a:buSzPct val="90000"/>
        <a:buFont typeface="Webdings" pitchFamily="18" charset="2"/>
        <a:buChar char="4"/>
        <a:defRPr sz="2200" kern="1200">
          <a:solidFill>
            <a:schemeClr val="bg2">
              <a:lumMod val="75000"/>
            </a:schemeClr>
          </a:solidFill>
          <a:latin typeface="Calibri" pitchFamily="34" charset="0"/>
          <a:ea typeface="+mn-ea"/>
          <a:cs typeface="+mn-cs"/>
        </a:defRPr>
      </a:lvl2pPr>
      <a:lvl3pPr marL="1143000" indent="-338138" algn="l" rtl="0" eaLnBrk="1" fontAlgn="base" hangingPunct="1">
        <a:spcBef>
          <a:spcPct val="20000"/>
        </a:spcBef>
        <a:spcAft>
          <a:spcPct val="0"/>
        </a:spcAft>
        <a:buClr>
          <a:srgbClr val="B5761B"/>
        </a:buClr>
        <a:buSzPct val="90000"/>
        <a:buFont typeface="Webdings" pitchFamily="18" charset="2"/>
        <a:buChar char="8"/>
        <a:defRPr sz="2000" kern="1200">
          <a:solidFill>
            <a:schemeClr val="bg2">
              <a:lumMod val="75000"/>
            </a:schemeClr>
          </a:solidFill>
          <a:latin typeface="Calibri" pitchFamily="34" charset="0"/>
          <a:ea typeface="+mn-ea"/>
          <a:cs typeface="+mn-cs"/>
        </a:defRPr>
      </a:lvl3pPr>
      <a:lvl4pPr marL="1487488" indent="-231775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kern="1200">
          <a:solidFill>
            <a:schemeClr val="bg2">
              <a:lumMod val="75000"/>
            </a:schemeClr>
          </a:solidFill>
          <a:latin typeface="Calibri" pitchFamily="34" charset="0"/>
          <a:ea typeface="+mn-ea"/>
          <a:cs typeface="+mn-cs"/>
        </a:defRPr>
      </a:lvl4pPr>
      <a:lvl5pPr marL="1828800" indent="-231775" algn="l" rtl="0" eaLnBrk="1" fontAlgn="base" hangingPunct="1">
        <a:spcBef>
          <a:spcPct val="20000"/>
        </a:spcBef>
        <a:spcAft>
          <a:spcPct val="0"/>
        </a:spcAft>
        <a:buClr>
          <a:srgbClr val="7030A0"/>
        </a:buClr>
        <a:buSzPct val="110000"/>
        <a:buFont typeface="Arial" charset="0"/>
        <a:buChar char="•"/>
        <a:defRPr kern="1200">
          <a:solidFill>
            <a:schemeClr val="bg2">
              <a:lumMod val="75000"/>
            </a:schemeClr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ustavomirapalheta/classes_datasets/blob/master/sem/dados_sem.xlsx?raw=true" TargetMode="Externa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2.bin"/><Relationship Id="rId4" Type="http://schemas.openxmlformats.org/officeDocument/2006/relationships/hyperlink" Target="https://raw.githubusercontent.com/gustavomirapalheta/classes_datasets/master/levis.csv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raw.githubusercontent.com/gustavomirapalheta/classes_datasets/master/sem/levis.R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ustavomirapalheta/classes_datasets/blob/master/sem/dados_sem.xlsx?raw=true" TargetMode="Externa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3.bin"/><Relationship Id="rId4" Type="http://schemas.openxmlformats.org/officeDocument/2006/relationships/hyperlink" Target="https://raw.githubusercontent.com/gustavomirapalheta/classes_datasets/master/levis.csv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raw.githubusercontent.com/gustavomirapalheta/classes_datasets/master/patrocinador.R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raw.githubusercontent.com/gustavomirapalheta/classes_datasets/master/sem/lavaan_example.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ustavomirapalheta/classes_datasets/blob/master/sem/dados_sem.xlsx?raw=true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1.bin"/><Relationship Id="rId4" Type="http://schemas.openxmlformats.org/officeDocument/2006/relationships/hyperlink" Target="https://raw.githubusercontent.com/gustavomirapalheta/classes_datasets/master/sem/refri.csv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raw.githubusercontent.com/gustavomirapalheta/classes_datasets/master/refri.R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Equações Estruturais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Aplicação em Segmentação de Mercado</a:t>
            </a:r>
          </a:p>
        </p:txBody>
      </p:sp>
    </p:spTree>
    <p:extLst>
      <p:ext uri="{BB962C8B-B14F-4D97-AF65-F5344CB8AC3E}">
        <p14:creationId xmlns:p14="http://schemas.microsoft.com/office/powerpoint/2010/main" val="2947283300"/>
      </p:ext>
    </p:extLst>
  </p:cSld>
  <p:clrMapOvr>
    <a:masterClrMapping/>
  </p:clrMapOvr>
  <p:transition spd="slow">
    <p:strips dir="r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2º Modelo: Afinidade com o País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092" y="908720"/>
            <a:ext cx="6994917" cy="471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953698"/>
      </p:ext>
    </p:extLst>
  </p:cSld>
  <p:clrMapOvr>
    <a:masterClrMapping/>
  </p:clrMapOvr>
  <p:transition spd="slow">
    <p:strips dir="r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2ª Base de dados: </a:t>
            </a:r>
            <a:r>
              <a:rPr lang="pt-BR" dirty="0" err="1"/>
              <a:t>levis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9336" y="914400"/>
            <a:ext cx="11953328" cy="5181600"/>
          </a:xfrm>
        </p:spPr>
        <p:txBody>
          <a:bodyPr/>
          <a:lstStyle/>
          <a:p>
            <a:r>
              <a:rPr lang="pt-BR" dirty="0"/>
              <a:t>A base de dados </a:t>
            </a:r>
            <a:r>
              <a:rPr lang="pt-BR" i="1" dirty="0" err="1"/>
              <a:t>levis</a:t>
            </a:r>
            <a:r>
              <a:rPr lang="pt-BR" i="1" dirty="0"/>
              <a:t> </a:t>
            </a:r>
            <a:r>
              <a:rPr lang="pt-BR" dirty="0"/>
              <a:t>encontra-se disponível na planilha em anexo:</a:t>
            </a:r>
          </a:p>
          <a:p>
            <a:endParaRPr lang="pt-BR" i="1" dirty="0"/>
          </a:p>
          <a:p>
            <a:endParaRPr lang="pt-BR" i="1" dirty="0"/>
          </a:p>
          <a:p>
            <a:endParaRPr lang="pt-BR" i="1" dirty="0"/>
          </a:p>
          <a:p>
            <a:endParaRPr lang="pt-BR" i="1" dirty="0"/>
          </a:p>
          <a:p>
            <a:endParaRPr lang="pt-BR" i="1" dirty="0"/>
          </a:p>
          <a:p>
            <a:endParaRPr lang="pt-BR" i="1" dirty="0"/>
          </a:p>
          <a:p>
            <a:r>
              <a:rPr lang="pt-BR" dirty="0"/>
              <a:t>Ou na web, na planilha </a:t>
            </a:r>
            <a:r>
              <a:rPr lang="pt-BR" i="1" dirty="0"/>
              <a:t>dados_sem.xlsx, </a:t>
            </a:r>
            <a:r>
              <a:rPr lang="pt-BR" dirty="0"/>
              <a:t>aba </a:t>
            </a:r>
            <a:r>
              <a:rPr lang="pt-BR" i="1" dirty="0" err="1"/>
              <a:t>levis</a:t>
            </a:r>
            <a:r>
              <a:rPr lang="pt-BR" i="1" dirty="0"/>
              <a:t> </a:t>
            </a:r>
            <a:r>
              <a:rPr lang="pt-BR" dirty="0"/>
              <a:t>no link:</a:t>
            </a:r>
          </a:p>
          <a:p>
            <a:pPr lvl="2"/>
            <a:r>
              <a:rPr lang="pt-BR" dirty="0">
                <a:hlinkClick r:id="rId3"/>
              </a:rPr>
              <a:t>https://github.com/gustavomirapalheta/classes_datasets/blob/master/sem/dados_sem.xlsx?raw=true</a:t>
            </a:r>
            <a:endParaRPr lang="pt-BR" dirty="0"/>
          </a:p>
          <a:p>
            <a:r>
              <a:rPr lang="pt-BR" dirty="0"/>
              <a:t>Ou diretamente no arquivo </a:t>
            </a:r>
            <a:r>
              <a:rPr lang="pt-BR" i="1" dirty="0"/>
              <a:t>levis.csv </a:t>
            </a:r>
            <a:r>
              <a:rPr lang="pt-BR" dirty="0"/>
              <a:t>no link:</a:t>
            </a:r>
          </a:p>
          <a:p>
            <a:pPr lvl="2"/>
            <a:r>
              <a:rPr lang="pt-BR" dirty="0">
                <a:hlinkClick r:id="rId4"/>
              </a:rPr>
              <a:t>https://raw.githubusercontent.com/gustavomirapalheta/classes_datasets/master/sem/levis.csv</a:t>
            </a:r>
            <a:r>
              <a:rPr lang="pt-BR" dirty="0"/>
              <a:t> </a:t>
            </a:r>
          </a:p>
        </p:txBody>
      </p:sp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0945704"/>
              </p:ext>
            </p:extLst>
          </p:nvPr>
        </p:nvGraphicFramePr>
        <p:xfrm>
          <a:off x="2927648" y="1415955"/>
          <a:ext cx="8803622" cy="23010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Worksheet" r:id="rId5" imgW="7324857" imgH="1914551" progId="Excel.Sheet.12">
                  <p:embed/>
                </p:oleObj>
              </mc:Choice>
              <mc:Fallback>
                <p:oleObj name="Worksheet" r:id="rId5" imgW="7324857" imgH="191455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27648" y="1415955"/>
                        <a:ext cx="8803622" cy="23010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193612"/>
      </p:ext>
    </p:extLst>
  </p:cSld>
  <p:clrMapOvr>
    <a:masterClrMapping/>
  </p:clrMapOvr>
  <p:transition spd="slow">
    <p:strips dir="r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2º Modelo: Base de dados </a:t>
            </a:r>
            <a:r>
              <a:rPr lang="pt-BR" i="1" dirty="0"/>
              <a:t>levis.csv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50416" y="914400"/>
            <a:ext cx="11090200" cy="5181600"/>
          </a:xfrm>
        </p:spPr>
        <p:txBody>
          <a:bodyPr>
            <a:normAutofit fontScale="77500" lnSpcReduction="20000"/>
          </a:bodyPr>
          <a:lstStyle/>
          <a:p>
            <a:r>
              <a:rPr lang="pt-BR" dirty="0"/>
              <a:t>Os comandos R para o desenvolvimento do modelo encontram-se abaixo. </a:t>
            </a:r>
          </a:p>
          <a:p>
            <a:pPr lvl="2"/>
            <a:r>
              <a:rPr lang="pt-BR" dirty="0"/>
              <a:t>Um arquivo com os comandos pode ser baixado da web em: </a:t>
            </a:r>
          </a:p>
          <a:p>
            <a:pPr lvl="3"/>
            <a:r>
              <a:rPr lang="pt-BR" dirty="0">
                <a:hlinkClick r:id="rId2"/>
              </a:rPr>
              <a:t>https://raw.githubusercontent.com/gustavomirapalheta/classes_datasets/master/sem/levis.R</a:t>
            </a:r>
            <a:r>
              <a:rPr lang="pt-BR" dirty="0"/>
              <a:t>  </a:t>
            </a:r>
          </a:p>
          <a:p>
            <a:pPr lvl="1"/>
            <a:endParaRPr lang="pt-BR" dirty="0"/>
          </a:p>
          <a:p>
            <a:pPr lvl="1"/>
            <a:r>
              <a:rPr lang="pt-BR" dirty="0" err="1"/>
              <a:t>library</a:t>
            </a:r>
            <a:r>
              <a:rPr lang="pt-BR" dirty="0"/>
              <a:t>(</a:t>
            </a:r>
            <a:r>
              <a:rPr lang="pt-BR" dirty="0" err="1"/>
              <a:t>dplyr</a:t>
            </a:r>
            <a:r>
              <a:rPr lang="pt-BR" dirty="0"/>
              <a:t>)</a:t>
            </a:r>
          </a:p>
          <a:p>
            <a:pPr lvl="1"/>
            <a:r>
              <a:rPr lang="pt-BR" dirty="0"/>
              <a:t>dados&lt;-</a:t>
            </a:r>
            <a:r>
              <a:rPr lang="pt-BR" dirty="0" err="1"/>
              <a:t>as_tibble</a:t>
            </a:r>
            <a:r>
              <a:rPr lang="pt-BR" dirty="0"/>
              <a:t>(read.csv2( "https://raw.githubusercontent.com/gustavomirapalheta/classes_datasets/master/sem/levis.csv"))</a:t>
            </a:r>
          </a:p>
          <a:p>
            <a:pPr lvl="1"/>
            <a:endParaRPr lang="pt-BR" dirty="0"/>
          </a:p>
          <a:p>
            <a:pPr lvl="1"/>
            <a:r>
              <a:rPr lang="pt-BR" dirty="0" err="1"/>
              <a:t>library</a:t>
            </a:r>
            <a:r>
              <a:rPr lang="pt-BR" dirty="0"/>
              <a:t>(</a:t>
            </a:r>
            <a:r>
              <a:rPr lang="pt-BR" dirty="0" err="1"/>
              <a:t>psych</a:t>
            </a:r>
            <a:r>
              <a:rPr lang="pt-BR" dirty="0"/>
              <a:t>)</a:t>
            </a:r>
          </a:p>
          <a:p>
            <a:pPr lvl="1"/>
            <a:r>
              <a:rPr lang="pt-BR" dirty="0" err="1"/>
              <a:t>fit</a:t>
            </a:r>
            <a:r>
              <a:rPr lang="pt-BR" dirty="0"/>
              <a:t> = </a:t>
            </a:r>
            <a:r>
              <a:rPr lang="pt-BR" dirty="0" err="1"/>
              <a:t>princomp</a:t>
            </a:r>
            <a:r>
              <a:rPr lang="pt-BR" dirty="0"/>
              <a:t>(dados, cor = TRUE)</a:t>
            </a:r>
          </a:p>
          <a:p>
            <a:pPr lvl="1"/>
            <a:r>
              <a:rPr lang="pt-BR" dirty="0" err="1"/>
              <a:t>plot</a:t>
            </a:r>
            <a:r>
              <a:rPr lang="pt-BR" dirty="0"/>
              <a:t>(</a:t>
            </a:r>
            <a:r>
              <a:rPr lang="pt-BR" dirty="0" err="1"/>
              <a:t>fit</a:t>
            </a:r>
            <a:r>
              <a:rPr lang="pt-BR" dirty="0"/>
              <a:t>, </a:t>
            </a:r>
            <a:r>
              <a:rPr lang="pt-BR" dirty="0" err="1"/>
              <a:t>type</a:t>
            </a:r>
            <a:r>
              <a:rPr lang="pt-BR" dirty="0"/>
              <a:t>="</a:t>
            </a:r>
            <a:r>
              <a:rPr lang="pt-BR" dirty="0" err="1"/>
              <a:t>lines</a:t>
            </a:r>
            <a:r>
              <a:rPr lang="pt-BR" dirty="0"/>
              <a:t>")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cargas = principal(dados, </a:t>
            </a:r>
            <a:r>
              <a:rPr lang="pt-BR" dirty="0" err="1"/>
              <a:t>nfactors</a:t>
            </a:r>
            <a:r>
              <a:rPr lang="pt-BR" dirty="0"/>
              <a:t> = 5, </a:t>
            </a:r>
            <a:r>
              <a:rPr lang="pt-BR" dirty="0" err="1"/>
              <a:t>rotate</a:t>
            </a:r>
            <a:r>
              <a:rPr lang="pt-BR" dirty="0"/>
              <a:t> = "</a:t>
            </a:r>
            <a:r>
              <a:rPr lang="pt-BR" dirty="0" err="1"/>
              <a:t>varimax</a:t>
            </a:r>
            <a:r>
              <a:rPr lang="pt-BR" dirty="0"/>
              <a:t>")</a:t>
            </a:r>
          </a:p>
          <a:p>
            <a:pPr lvl="1"/>
            <a:r>
              <a:rPr lang="pt-BR" dirty="0" err="1"/>
              <a:t>cargas$loadings</a:t>
            </a:r>
            <a:endParaRPr lang="pt-BR" dirty="0"/>
          </a:p>
          <a:p>
            <a:pPr lvl="1"/>
            <a:endParaRPr lang="pt-BR" dirty="0"/>
          </a:p>
          <a:p>
            <a:pPr lvl="1"/>
            <a:r>
              <a:rPr lang="pt-BR" dirty="0"/>
              <a:t>#Sim a validade convergente e discriminante</a:t>
            </a:r>
          </a:p>
          <a:p>
            <a:pPr lvl="1"/>
            <a:r>
              <a:rPr lang="pt-BR" dirty="0"/>
              <a:t># As cargas fatorais de cada grupo de variáveis (</a:t>
            </a:r>
            <a:r>
              <a:rPr lang="pt-BR" dirty="0" err="1"/>
              <a:t>ítens</a:t>
            </a:r>
            <a:r>
              <a:rPr lang="pt-BR" dirty="0"/>
              <a:t>)</a:t>
            </a:r>
          </a:p>
          <a:p>
            <a:pPr lvl="1"/>
            <a:r>
              <a:rPr lang="pt-BR" dirty="0"/>
              <a:t>#  se concentram nos seus fatores específicos (&gt;0,40) </a:t>
            </a:r>
          </a:p>
          <a:p>
            <a:pPr lvl="1"/>
            <a:r>
              <a:rPr lang="pt-BR" dirty="0"/>
              <a:t>#  e nos outros fatores tem carga &lt;0,40</a:t>
            </a:r>
          </a:p>
        </p:txBody>
      </p:sp>
    </p:spTree>
    <p:extLst>
      <p:ext uri="{BB962C8B-B14F-4D97-AF65-F5344CB8AC3E}">
        <p14:creationId xmlns:p14="http://schemas.microsoft.com/office/powerpoint/2010/main" val="4218969502"/>
      </p:ext>
    </p:extLst>
  </p:cSld>
  <p:clrMapOvr>
    <a:masterClrMapping/>
  </p:clrMapOvr>
  <p:transition spd="slow">
    <p:strips dir="r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2º Modelo: Base de Dados </a:t>
            </a:r>
            <a:r>
              <a:rPr lang="pt-BR" i="1" dirty="0"/>
              <a:t>levis.csv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Com base nos resultados obtidos:</a:t>
            </a:r>
          </a:p>
          <a:p>
            <a:pPr lvl="1"/>
            <a:r>
              <a:rPr lang="pt-BR" dirty="0"/>
              <a:t>Elabore um comentário a respeito dos constructos obtidos. </a:t>
            </a:r>
          </a:p>
          <a:p>
            <a:pPr lvl="1"/>
            <a:r>
              <a:rPr lang="pt-BR" dirty="0"/>
              <a:t>Qual é mais ou menos relevante?</a:t>
            </a:r>
          </a:p>
          <a:p>
            <a:pPr lvl="1"/>
            <a:r>
              <a:rPr lang="pt-BR" dirty="0"/>
              <a:t>É possível afirmar que há validade convergente?</a:t>
            </a:r>
          </a:p>
          <a:p>
            <a:pPr lvl="1"/>
            <a:r>
              <a:rPr lang="pt-BR" dirty="0"/>
              <a:t>Há validade discriminante?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22143455"/>
      </p:ext>
    </p:extLst>
  </p:cSld>
  <p:clrMapOvr>
    <a:masterClrMapping/>
  </p:clrMapOvr>
  <p:transition spd="slow">
    <p:strips dir="r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3ª Base de dados: patrocinador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63352" y="914400"/>
            <a:ext cx="11665296" cy="5181600"/>
          </a:xfrm>
        </p:spPr>
        <p:txBody>
          <a:bodyPr>
            <a:normAutofit/>
          </a:bodyPr>
          <a:lstStyle/>
          <a:p>
            <a:r>
              <a:rPr lang="pt-BR" dirty="0"/>
              <a:t>A base de dados </a:t>
            </a:r>
            <a:r>
              <a:rPr lang="pt-BR" i="1" dirty="0"/>
              <a:t>patrocinador </a:t>
            </a:r>
            <a:r>
              <a:rPr lang="pt-BR" dirty="0"/>
              <a:t>encontra-se disponível na planilha em anexo:</a:t>
            </a:r>
          </a:p>
          <a:p>
            <a:endParaRPr lang="pt-BR" i="1" dirty="0"/>
          </a:p>
          <a:p>
            <a:endParaRPr lang="pt-BR" i="1" dirty="0"/>
          </a:p>
          <a:p>
            <a:endParaRPr lang="pt-BR" i="1" dirty="0"/>
          </a:p>
          <a:p>
            <a:endParaRPr lang="pt-BR" i="1" dirty="0"/>
          </a:p>
          <a:p>
            <a:endParaRPr lang="pt-BR" i="1" dirty="0"/>
          </a:p>
          <a:p>
            <a:endParaRPr lang="pt-BR" i="1" dirty="0"/>
          </a:p>
          <a:p>
            <a:r>
              <a:rPr lang="pt-BR" dirty="0"/>
              <a:t>Ou na web, na planilha </a:t>
            </a:r>
            <a:r>
              <a:rPr lang="pt-BR" i="1" dirty="0"/>
              <a:t>dados_sem.xlsx, </a:t>
            </a:r>
            <a:r>
              <a:rPr lang="pt-BR" dirty="0"/>
              <a:t>aba </a:t>
            </a:r>
            <a:r>
              <a:rPr lang="pt-BR" i="1" dirty="0"/>
              <a:t>patrocinador </a:t>
            </a:r>
            <a:r>
              <a:rPr lang="pt-BR" dirty="0"/>
              <a:t>no link:</a:t>
            </a:r>
          </a:p>
          <a:p>
            <a:pPr lvl="3"/>
            <a:r>
              <a:rPr lang="pt-BR" dirty="0">
                <a:hlinkClick r:id="rId3"/>
              </a:rPr>
              <a:t>https://github.com/gustavomirapalheta/classes_datasets/blob/master/sem/dados_sem.xlsx?raw=true</a:t>
            </a:r>
            <a:endParaRPr lang="pt-BR" dirty="0"/>
          </a:p>
          <a:p>
            <a:r>
              <a:rPr lang="pt-BR" dirty="0"/>
              <a:t>Ou diretamente no arquivo </a:t>
            </a:r>
            <a:r>
              <a:rPr lang="pt-BR" i="1" dirty="0"/>
              <a:t>patrocinador.csv </a:t>
            </a:r>
            <a:r>
              <a:rPr lang="pt-BR" dirty="0"/>
              <a:t>no link:</a:t>
            </a:r>
          </a:p>
          <a:p>
            <a:pPr lvl="3"/>
            <a:r>
              <a:rPr lang="pt-BR" dirty="0">
                <a:hlinkClick r:id="rId4"/>
              </a:rPr>
              <a:t>https://raw.githubusercontent.com/gustavomirapalheta/classes_datasets/master/sem/patrocinador.csv</a:t>
            </a:r>
            <a:r>
              <a:rPr lang="pt-BR" dirty="0"/>
              <a:t> </a:t>
            </a:r>
          </a:p>
        </p:txBody>
      </p:sp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202480"/>
              </p:ext>
            </p:extLst>
          </p:nvPr>
        </p:nvGraphicFramePr>
        <p:xfrm>
          <a:off x="3496493" y="1447022"/>
          <a:ext cx="7928099" cy="24860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Worksheet" r:id="rId5" imgW="6105399" imgH="1914551" progId="Excel.Sheet.12">
                  <p:embed/>
                </p:oleObj>
              </mc:Choice>
              <mc:Fallback>
                <p:oleObj name="Worksheet" r:id="rId5" imgW="6105399" imgH="191455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96493" y="1447022"/>
                        <a:ext cx="7928099" cy="24860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4555290"/>
      </p:ext>
    </p:extLst>
  </p:cSld>
  <p:clrMapOvr>
    <a:masterClrMapping/>
  </p:clrMapOvr>
  <p:transition spd="slow">
    <p:strips dir="r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3º Modelo: Atitude do Patrocinador e Atitude perante à Marca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Um estudo foi conduzido para entender como a atitude do patrocinador e a atitude perante a marca podem impactar o </a:t>
            </a:r>
            <a:r>
              <a:rPr lang="pt-BR" dirty="0" err="1"/>
              <a:t>awareness</a:t>
            </a:r>
            <a:r>
              <a:rPr lang="pt-BR" dirty="0"/>
              <a:t> de marca do consumidor (comandos R a seguir). </a:t>
            </a:r>
          </a:p>
          <a:p>
            <a:pPr lvl="2"/>
            <a:r>
              <a:rPr lang="pt-BR" dirty="0"/>
              <a:t>Um arquivo com os comandos abaixo está disponível em: </a:t>
            </a:r>
          </a:p>
          <a:p>
            <a:pPr lvl="3"/>
            <a:r>
              <a:rPr lang="pt-BR" dirty="0">
                <a:hlinkClick r:id="rId2"/>
              </a:rPr>
              <a:t>https://raw.githubusercontent.com/gustavomirapalheta/classes_datasets/master/sem/patrocinador.R</a:t>
            </a:r>
            <a:r>
              <a:rPr lang="pt-BR" dirty="0"/>
              <a:t> </a:t>
            </a:r>
          </a:p>
          <a:p>
            <a:pPr lvl="1"/>
            <a:endParaRPr lang="pt-BR" dirty="0"/>
          </a:p>
          <a:p>
            <a:pPr lvl="1"/>
            <a:r>
              <a:rPr lang="pt-BR" dirty="0" err="1"/>
              <a:t>library</a:t>
            </a:r>
            <a:r>
              <a:rPr lang="pt-BR" dirty="0"/>
              <a:t>(</a:t>
            </a:r>
            <a:r>
              <a:rPr lang="pt-BR" dirty="0" err="1"/>
              <a:t>dplyr</a:t>
            </a:r>
            <a:r>
              <a:rPr lang="pt-BR" dirty="0"/>
              <a:t>)</a:t>
            </a:r>
          </a:p>
          <a:p>
            <a:pPr lvl="1"/>
            <a:r>
              <a:rPr lang="pt-BR" dirty="0"/>
              <a:t>dados &lt;- read.csv2("https://raw.githubusercontent.com/gustavomirapalheta/classes_datasets/master/sem/patrocinador.csv")</a:t>
            </a:r>
          </a:p>
          <a:p>
            <a:pPr lvl="1"/>
            <a:r>
              <a:rPr lang="pt-BR" dirty="0"/>
              <a:t>Patrocinador = </a:t>
            </a:r>
            <a:r>
              <a:rPr lang="pt-BR" dirty="0" err="1"/>
              <a:t>as_tibble</a:t>
            </a:r>
            <a:r>
              <a:rPr lang="pt-BR" dirty="0"/>
              <a:t>(dados)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modelo ='</a:t>
            </a:r>
            <a:r>
              <a:rPr lang="pt-BR" dirty="0" err="1"/>
              <a:t>patro</a:t>
            </a:r>
            <a:r>
              <a:rPr lang="pt-BR" dirty="0"/>
              <a:t> =~ Pat01 + Pat03 + Pat05 + Pat06</a:t>
            </a:r>
          </a:p>
          <a:p>
            <a:pPr lvl="1"/>
            <a:r>
              <a:rPr lang="pt-BR" dirty="0"/>
              <a:t>marca =~ Pat08 + Pat09 + Pat02</a:t>
            </a:r>
          </a:p>
          <a:p>
            <a:pPr lvl="1"/>
            <a:r>
              <a:rPr lang="pt-BR" dirty="0"/>
              <a:t>Aw01 ~ </a:t>
            </a:r>
            <a:r>
              <a:rPr lang="pt-BR" dirty="0" err="1"/>
              <a:t>patro</a:t>
            </a:r>
            <a:r>
              <a:rPr lang="pt-BR" dirty="0"/>
              <a:t> + marca'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resultados = sem(</a:t>
            </a:r>
            <a:r>
              <a:rPr lang="pt-BR" dirty="0" err="1"/>
              <a:t>model</a:t>
            </a:r>
            <a:r>
              <a:rPr lang="pt-BR" dirty="0"/>
              <a:t>=modelo, data=Patrocinador)</a:t>
            </a:r>
          </a:p>
          <a:p>
            <a:pPr lvl="1"/>
            <a:r>
              <a:rPr lang="pt-BR" dirty="0" err="1"/>
              <a:t>summary</a:t>
            </a:r>
            <a:r>
              <a:rPr lang="pt-BR" dirty="0"/>
              <a:t>(resultados, </a:t>
            </a:r>
            <a:r>
              <a:rPr lang="pt-BR" dirty="0" err="1"/>
              <a:t>standardized</a:t>
            </a:r>
            <a:r>
              <a:rPr lang="pt-BR" dirty="0"/>
              <a:t>=TRUE)</a:t>
            </a:r>
          </a:p>
        </p:txBody>
      </p:sp>
    </p:spTree>
    <p:extLst>
      <p:ext uri="{BB962C8B-B14F-4D97-AF65-F5344CB8AC3E}">
        <p14:creationId xmlns:p14="http://schemas.microsoft.com/office/powerpoint/2010/main" val="699582203"/>
      </p:ext>
    </p:extLst>
  </p:cSld>
  <p:clrMapOvr>
    <a:masterClrMapping/>
  </p:clrMapOvr>
  <p:transition spd="slow">
    <p:strips dir="r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6400" y="76200"/>
            <a:ext cx="11277600" cy="544488"/>
          </a:xfrm>
        </p:spPr>
        <p:txBody>
          <a:bodyPr/>
          <a:lstStyle/>
          <a:p>
            <a:r>
              <a:rPr lang="pt-BR" dirty="0"/>
              <a:t>4º Modelo: Exemplo do pacote </a:t>
            </a:r>
            <a:r>
              <a:rPr lang="pt-BR" i="1" dirty="0" err="1"/>
              <a:t>lavaan</a:t>
            </a:r>
            <a:r>
              <a:rPr lang="pt-BR" i="1" dirty="0"/>
              <a:t> </a:t>
            </a:r>
            <a:r>
              <a:rPr lang="pt-BR" dirty="0"/>
              <a:t>(R)</a:t>
            </a:r>
            <a:r>
              <a:rPr lang="pt-BR" i="1" dirty="0"/>
              <a:t> </a:t>
            </a:r>
            <a:endParaRPr lang="pt-BR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191344" y="620688"/>
            <a:ext cx="11728920" cy="5181600"/>
          </a:xfrm>
        </p:spPr>
        <p:txBody>
          <a:bodyPr/>
          <a:lstStyle/>
          <a:p>
            <a:r>
              <a:rPr lang="pt-BR" dirty="0"/>
              <a:t>Um arquivo com os comandos abaixo está disponível em:</a:t>
            </a:r>
          </a:p>
          <a:p>
            <a:pPr lvl="3"/>
            <a:r>
              <a:rPr lang="pt-BR" dirty="0">
                <a:hlinkClick r:id="rId2"/>
              </a:rPr>
              <a:t>https://raw.githubusercontent.com/gustavomirapalheta/classes_datasets/master/sem/lavaan_example.R</a:t>
            </a:r>
            <a:r>
              <a:rPr lang="pt-BR" dirty="0"/>
              <a:t> </a:t>
            </a:r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 bwMode="auto">
          <a:xfrm>
            <a:off x="6168008" y="1558280"/>
            <a:ext cx="5688632" cy="4751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55000" lnSpcReduction="20000"/>
          </a:bodyPr>
          <a:lstStyle>
            <a:lvl1pPr marL="231775" indent="-231775" algn="just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2D050"/>
              </a:buClr>
              <a:buSzPct val="120000"/>
              <a:buFont typeface="Arial" charset="0"/>
              <a:buChar char="•"/>
              <a:defRPr sz="2400" kern="1200" baseline="0">
                <a:solidFill>
                  <a:schemeClr val="bg2">
                    <a:lumMod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682625" indent="-341313" algn="just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C425"/>
              </a:buClr>
              <a:buSzPct val="90000"/>
              <a:buFont typeface="Webdings" pitchFamily="18" charset="2"/>
              <a:buChar char="4"/>
              <a:defRPr sz="2200" kern="1200">
                <a:solidFill>
                  <a:schemeClr val="bg2">
                    <a:lumMod val="75000"/>
                  </a:schemeClr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defRPr>
            </a:lvl2pPr>
            <a:lvl3pPr marL="1143000" indent="-338138" algn="just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B5761B"/>
              </a:buClr>
              <a:buSzPct val="90000"/>
              <a:buFont typeface="Webdings" pitchFamily="18" charset="2"/>
              <a:buChar char="8"/>
              <a:defRPr sz="2000" kern="1200">
                <a:solidFill>
                  <a:schemeClr val="bg2">
                    <a:lumMod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3pPr>
            <a:lvl4pPr marL="1487488" indent="-231775" algn="just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kern="1200">
                <a:solidFill>
                  <a:schemeClr val="bg2">
                    <a:lumMod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indent="-231775" algn="just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7030A0"/>
              </a:buClr>
              <a:buSzPct val="110000"/>
              <a:buFont typeface="Arial" charset="0"/>
              <a:buChar char="•"/>
              <a:defRPr kern="1200">
                <a:solidFill>
                  <a:schemeClr val="bg2">
                    <a:lumMod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pt-BR" dirty="0" err="1"/>
              <a:t>model</a:t>
            </a:r>
            <a:r>
              <a:rPr lang="pt-BR" dirty="0"/>
              <a:t> &lt;- '# </a:t>
            </a:r>
            <a:r>
              <a:rPr lang="pt-BR" dirty="0" err="1"/>
              <a:t>measurement</a:t>
            </a:r>
            <a:r>
              <a:rPr lang="pt-BR" dirty="0"/>
              <a:t> </a:t>
            </a:r>
            <a:r>
              <a:rPr lang="pt-BR" dirty="0" err="1"/>
              <a:t>model</a:t>
            </a:r>
            <a:endParaRPr lang="pt-BR" dirty="0"/>
          </a:p>
          <a:p>
            <a:pPr lvl="1"/>
            <a:r>
              <a:rPr lang="pt-BR" dirty="0"/>
              <a:t>    ind60 =~ x1 + x2 + x3</a:t>
            </a:r>
          </a:p>
          <a:p>
            <a:pPr lvl="1"/>
            <a:r>
              <a:rPr lang="pt-BR" dirty="0"/>
              <a:t>    dem60 =~ y1 + y2 + y3 + y4</a:t>
            </a:r>
          </a:p>
          <a:p>
            <a:pPr lvl="1"/>
            <a:r>
              <a:rPr lang="pt-BR" dirty="0"/>
              <a:t>    dem65 =~ y5 + y6 + y7 + y8</a:t>
            </a:r>
          </a:p>
          <a:p>
            <a:pPr lvl="1"/>
            <a:r>
              <a:rPr lang="pt-BR" dirty="0"/>
              <a:t>  # </a:t>
            </a:r>
            <a:r>
              <a:rPr lang="pt-BR" dirty="0" err="1"/>
              <a:t>regressions</a:t>
            </a:r>
            <a:endParaRPr lang="pt-BR" dirty="0"/>
          </a:p>
          <a:p>
            <a:pPr lvl="1"/>
            <a:r>
              <a:rPr lang="pt-BR" dirty="0"/>
              <a:t>    dem60 ~ a*ind60</a:t>
            </a:r>
          </a:p>
          <a:p>
            <a:pPr lvl="1"/>
            <a:r>
              <a:rPr lang="pt-BR" dirty="0"/>
              <a:t>    dem65 ~ c*ind60 + b*dem60</a:t>
            </a:r>
          </a:p>
          <a:p>
            <a:pPr lvl="1"/>
            <a:r>
              <a:rPr lang="pt-BR" dirty="0"/>
              <a:t>  # residual </a:t>
            </a:r>
            <a:r>
              <a:rPr lang="pt-BR" dirty="0" err="1"/>
              <a:t>correlations</a:t>
            </a:r>
            <a:endParaRPr lang="pt-BR" dirty="0"/>
          </a:p>
          <a:p>
            <a:pPr lvl="1"/>
            <a:r>
              <a:rPr lang="pt-BR" dirty="0"/>
              <a:t>    y1 ~~ y5</a:t>
            </a:r>
          </a:p>
          <a:p>
            <a:pPr lvl="1"/>
            <a:r>
              <a:rPr lang="pt-BR" dirty="0"/>
              <a:t>    y2 ~~ y4 + y6</a:t>
            </a:r>
          </a:p>
          <a:p>
            <a:pPr lvl="1"/>
            <a:r>
              <a:rPr lang="pt-BR" dirty="0"/>
              <a:t>    y3 ~~ y7</a:t>
            </a:r>
          </a:p>
          <a:p>
            <a:pPr lvl="1"/>
            <a:r>
              <a:rPr lang="pt-BR" dirty="0"/>
              <a:t>    y4 ~~ y8</a:t>
            </a:r>
          </a:p>
          <a:p>
            <a:pPr lvl="1"/>
            <a:r>
              <a:rPr lang="pt-BR" dirty="0"/>
              <a:t>    y6 ~~ y8</a:t>
            </a:r>
          </a:p>
          <a:p>
            <a:pPr lvl="1"/>
            <a:r>
              <a:rPr lang="pt-BR" dirty="0"/>
              <a:t>  # </a:t>
            </a:r>
            <a:r>
              <a:rPr lang="pt-BR" dirty="0" err="1"/>
              <a:t>indirect</a:t>
            </a:r>
            <a:r>
              <a:rPr lang="pt-BR" dirty="0"/>
              <a:t>/</a:t>
            </a:r>
            <a:r>
              <a:rPr lang="pt-BR" dirty="0" err="1"/>
              <a:t>mediating</a:t>
            </a:r>
            <a:r>
              <a:rPr lang="pt-BR" dirty="0"/>
              <a:t> </a:t>
            </a:r>
            <a:r>
              <a:rPr lang="pt-BR" dirty="0" err="1"/>
              <a:t>effect</a:t>
            </a:r>
            <a:endParaRPr lang="pt-BR" dirty="0"/>
          </a:p>
          <a:p>
            <a:pPr lvl="1"/>
            <a:r>
              <a:rPr lang="pt-BR" dirty="0"/>
              <a:t>    </a:t>
            </a:r>
            <a:r>
              <a:rPr lang="pt-BR" dirty="0" err="1"/>
              <a:t>ab</a:t>
            </a:r>
            <a:r>
              <a:rPr lang="pt-BR" dirty="0"/>
              <a:t> := a*b</a:t>
            </a:r>
          </a:p>
          <a:p>
            <a:pPr lvl="1"/>
            <a:r>
              <a:rPr lang="pt-BR" dirty="0"/>
              <a:t>  # Total </a:t>
            </a:r>
            <a:r>
              <a:rPr lang="pt-BR" dirty="0" err="1"/>
              <a:t>effct</a:t>
            </a:r>
            <a:endParaRPr lang="pt-BR" dirty="0"/>
          </a:p>
          <a:p>
            <a:pPr lvl="1"/>
            <a:r>
              <a:rPr lang="pt-BR" dirty="0"/>
              <a:t>    total := c + (a*b)'</a:t>
            </a:r>
          </a:p>
          <a:p>
            <a:pPr lvl="1"/>
            <a:endParaRPr lang="pt-BR" dirty="0"/>
          </a:p>
          <a:p>
            <a:pPr lvl="1"/>
            <a:r>
              <a:rPr lang="pt-BR" dirty="0" err="1"/>
              <a:t>fit</a:t>
            </a:r>
            <a:r>
              <a:rPr lang="pt-BR" dirty="0"/>
              <a:t> &lt;- sem(</a:t>
            </a:r>
            <a:r>
              <a:rPr lang="pt-BR" dirty="0" err="1"/>
              <a:t>model</a:t>
            </a:r>
            <a:r>
              <a:rPr lang="pt-BR" dirty="0"/>
              <a:t>, data = </a:t>
            </a:r>
            <a:r>
              <a:rPr lang="pt-BR" dirty="0" err="1"/>
              <a:t>PoliticalDemocracy</a:t>
            </a:r>
            <a:r>
              <a:rPr lang="pt-BR" dirty="0"/>
              <a:t>)</a:t>
            </a:r>
          </a:p>
          <a:p>
            <a:pPr lvl="1"/>
            <a:endParaRPr lang="pt-BR" dirty="0"/>
          </a:p>
          <a:p>
            <a:pPr lvl="1"/>
            <a:r>
              <a:rPr lang="pt-BR" dirty="0" err="1"/>
              <a:t>summary</a:t>
            </a:r>
            <a:r>
              <a:rPr lang="pt-BR" dirty="0"/>
              <a:t>(</a:t>
            </a:r>
            <a:r>
              <a:rPr lang="pt-BR" dirty="0" err="1"/>
              <a:t>fit</a:t>
            </a:r>
            <a:r>
              <a:rPr lang="pt-BR" dirty="0"/>
              <a:t>, </a:t>
            </a:r>
            <a:r>
              <a:rPr lang="pt-BR" dirty="0" err="1"/>
              <a:t>fit.measures</a:t>
            </a:r>
            <a:r>
              <a:rPr lang="pt-BR" dirty="0"/>
              <a:t> = TRUE, </a:t>
            </a:r>
            <a:r>
              <a:rPr lang="pt-BR" dirty="0" err="1"/>
              <a:t>standardized</a:t>
            </a:r>
            <a:r>
              <a:rPr lang="pt-BR" dirty="0"/>
              <a:t>=TRUE)</a:t>
            </a:r>
          </a:p>
          <a:p>
            <a:pPr lvl="1"/>
            <a:endParaRPr lang="pt-BR" dirty="0"/>
          </a:p>
          <a:p>
            <a:pPr lvl="1"/>
            <a:r>
              <a:rPr lang="pt-BR" dirty="0" err="1"/>
              <a:t>library</a:t>
            </a:r>
            <a:r>
              <a:rPr lang="pt-BR" dirty="0"/>
              <a:t>(</a:t>
            </a:r>
            <a:r>
              <a:rPr lang="pt-BR" dirty="0" err="1"/>
              <a:t>semPlot</a:t>
            </a:r>
            <a:r>
              <a:rPr lang="pt-BR" dirty="0"/>
              <a:t>)</a:t>
            </a:r>
          </a:p>
          <a:p>
            <a:pPr lvl="1"/>
            <a:r>
              <a:rPr lang="pt-BR" dirty="0" err="1"/>
              <a:t>semPlot</a:t>
            </a:r>
            <a:r>
              <a:rPr lang="pt-BR" dirty="0"/>
              <a:t>::</a:t>
            </a:r>
            <a:r>
              <a:rPr lang="pt-BR" dirty="0" err="1"/>
              <a:t>semPaths</a:t>
            </a:r>
            <a:r>
              <a:rPr lang="pt-BR" dirty="0"/>
              <a:t>(</a:t>
            </a:r>
            <a:r>
              <a:rPr lang="pt-BR" dirty="0" err="1"/>
              <a:t>fit</a:t>
            </a:r>
            <a:r>
              <a:rPr lang="pt-BR" dirty="0"/>
              <a:t>, </a:t>
            </a:r>
            <a:r>
              <a:rPr lang="pt-BR" dirty="0" err="1"/>
              <a:t>what</a:t>
            </a:r>
            <a:r>
              <a:rPr lang="pt-BR" dirty="0"/>
              <a:t> = c("paths", "est"), </a:t>
            </a:r>
            <a:r>
              <a:rPr lang="pt-BR" dirty="0" err="1"/>
              <a:t>whatLabels</a:t>
            </a:r>
            <a:r>
              <a:rPr lang="pt-BR" dirty="0"/>
              <a:t> = "est", layout = "tree2")</a:t>
            </a:r>
          </a:p>
          <a:p>
            <a:pPr lvl="1"/>
            <a:endParaRPr lang="pt-BR" dirty="0"/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 bwMode="auto">
          <a:xfrm>
            <a:off x="271736" y="1558280"/>
            <a:ext cx="6121648" cy="4674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55000" lnSpcReduction="20000"/>
          </a:bodyPr>
          <a:lstStyle>
            <a:lvl1pPr marL="231775" indent="-231775" algn="just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2D050"/>
              </a:buClr>
              <a:buSzPct val="120000"/>
              <a:buFont typeface="Arial" charset="0"/>
              <a:buChar char="•"/>
              <a:defRPr sz="2400" kern="1200" baseline="0">
                <a:solidFill>
                  <a:schemeClr val="bg2">
                    <a:lumMod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1pPr>
            <a:lvl2pPr marL="682625" indent="-341313" algn="just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C425"/>
              </a:buClr>
              <a:buSzPct val="90000"/>
              <a:buFont typeface="Webdings" pitchFamily="18" charset="2"/>
              <a:buChar char="4"/>
              <a:defRPr sz="2200" kern="1200">
                <a:solidFill>
                  <a:schemeClr val="bg2">
                    <a:lumMod val="75000"/>
                  </a:schemeClr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defRPr>
            </a:lvl2pPr>
            <a:lvl3pPr marL="1143000" indent="-338138" algn="just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B5761B"/>
              </a:buClr>
              <a:buSzPct val="90000"/>
              <a:buFont typeface="Webdings" pitchFamily="18" charset="2"/>
              <a:buChar char="8"/>
              <a:defRPr sz="2000" kern="1200">
                <a:solidFill>
                  <a:schemeClr val="bg2">
                    <a:lumMod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3pPr>
            <a:lvl4pPr marL="1487488" indent="-231775" algn="just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kern="1200">
                <a:solidFill>
                  <a:schemeClr val="bg2">
                    <a:lumMod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indent="-231775" algn="just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7030A0"/>
              </a:buClr>
              <a:buSzPct val="110000"/>
              <a:buFont typeface="Arial" charset="0"/>
              <a:buChar char="•"/>
              <a:defRPr kern="1200">
                <a:solidFill>
                  <a:schemeClr val="bg2">
                    <a:lumMod val="75000"/>
                  </a:schemeClr>
                </a:solidFill>
                <a:latin typeface="Calibri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pt-BR" dirty="0" err="1"/>
              <a:t>library</a:t>
            </a:r>
            <a:r>
              <a:rPr lang="pt-BR" dirty="0"/>
              <a:t>(</a:t>
            </a:r>
            <a:r>
              <a:rPr lang="pt-BR" dirty="0" err="1"/>
              <a:t>dplyr</a:t>
            </a:r>
            <a:r>
              <a:rPr lang="pt-BR" dirty="0"/>
              <a:t>)</a:t>
            </a:r>
          </a:p>
          <a:p>
            <a:pPr lvl="1"/>
            <a:r>
              <a:rPr lang="pt-BR" dirty="0" err="1"/>
              <a:t>library</a:t>
            </a:r>
            <a:r>
              <a:rPr lang="pt-BR" dirty="0"/>
              <a:t>(</a:t>
            </a:r>
            <a:r>
              <a:rPr lang="pt-BR" dirty="0" err="1"/>
              <a:t>lavaan</a:t>
            </a:r>
            <a:r>
              <a:rPr lang="pt-BR" dirty="0"/>
              <a:t>)</a:t>
            </a:r>
          </a:p>
          <a:p>
            <a:pPr lvl="1"/>
            <a:r>
              <a:rPr lang="pt-BR" dirty="0" err="1"/>
              <a:t>as_tibble</a:t>
            </a:r>
            <a:r>
              <a:rPr lang="pt-BR" dirty="0"/>
              <a:t>(</a:t>
            </a:r>
            <a:r>
              <a:rPr lang="pt-BR" dirty="0" err="1"/>
              <a:t>PoliticalDemocracy</a:t>
            </a:r>
            <a:r>
              <a:rPr lang="pt-BR" dirty="0"/>
              <a:t>)</a:t>
            </a:r>
          </a:p>
          <a:p>
            <a:pPr marL="341312" lvl="1" indent="0">
              <a:buFont typeface="Webdings" pitchFamily="18" charset="2"/>
              <a:buNone/>
            </a:pPr>
            <a:endParaRPr lang="pt-BR" dirty="0"/>
          </a:p>
          <a:p>
            <a:pPr lvl="1"/>
            <a:r>
              <a:rPr lang="pt-BR" dirty="0"/>
              <a:t>cfa1 &lt;- 'ind60 =~ x1 + x2 + x3'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cfa2 &lt;- 'dem60 =~ y1 + y2 + y3 + y4'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cfa3 &lt;- 'dem65 =~ y5 + y6 + y7 + y8'</a:t>
            </a:r>
          </a:p>
          <a:p>
            <a:pPr lvl="1"/>
            <a:endParaRPr lang="pt-BR" dirty="0"/>
          </a:p>
          <a:p>
            <a:pPr lvl="1"/>
            <a:r>
              <a:rPr lang="pt-BR" dirty="0" err="1"/>
              <a:t>cfa_all</a:t>
            </a:r>
            <a:r>
              <a:rPr lang="pt-BR" dirty="0"/>
              <a:t> &lt;- 'ind60 =~ x1 + x2 + x3</a:t>
            </a:r>
          </a:p>
          <a:p>
            <a:pPr lvl="1"/>
            <a:r>
              <a:rPr lang="pt-BR" dirty="0"/>
              <a:t>            dem60 =~ y1 + y2 + y3 + y4</a:t>
            </a:r>
          </a:p>
          <a:p>
            <a:pPr lvl="1"/>
            <a:r>
              <a:rPr lang="pt-BR" dirty="0"/>
              <a:t>            dem65 =~ y5 + y6 + y7 + y8'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fit_cfa1 &lt;- </a:t>
            </a:r>
            <a:r>
              <a:rPr lang="pt-BR" dirty="0" err="1"/>
              <a:t>cfa</a:t>
            </a:r>
            <a:r>
              <a:rPr lang="pt-BR" dirty="0"/>
              <a:t>(</a:t>
            </a:r>
            <a:r>
              <a:rPr lang="pt-BR" dirty="0" err="1"/>
              <a:t>model</a:t>
            </a:r>
            <a:r>
              <a:rPr lang="pt-BR" dirty="0"/>
              <a:t> = cfa1, data = </a:t>
            </a:r>
            <a:r>
              <a:rPr lang="pt-BR" dirty="0" err="1"/>
              <a:t>PoliticalDemocracy</a:t>
            </a:r>
            <a:r>
              <a:rPr lang="pt-BR" dirty="0"/>
              <a:t>)</a:t>
            </a:r>
          </a:p>
          <a:p>
            <a:pPr lvl="1"/>
            <a:r>
              <a:rPr lang="pt-BR" dirty="0"/>
              <a:t>fit_cfa2 &lt;- </a:t>
            </a:r>
            <a:r>
              <a:rPr lang="pt-BR" dirty="0" err="1"/>
              <a:t>cfa</a:t>
            </a:r>
            <a:r>
              <a:rPr lang="pt-BR" dirty="0"/>
              <a:t>(</a:t>
            </a:r>
            <a:r>
              <a:rPr lang="pt-BR" dirty="0" err="1"/>
              <a:t>model</a:t>
            </a:r>
            <a:r>
              <a:rPr lang="pt-BR" dirty="0"/>
              <a:t> = cfa2, data = </a:t>
            </a:r>
            <a:r>
              <a:rPr lang="pt-BR" dirty="0" err="1"/>
              <a:t>PoliticalDemocracy</a:t>
            </a:r>
            <a:r>
              <a:rPr lang="pt-BR" dirty="0"/>
              <a:t>)</a:t>
            </a:r>
          </a:p>
          <a:p>
            <a:pPr lvl="1"/>
            <a:r>
              <a:rPr lang="pt-BR" dirty="0"/>
              <a:t>fit_cfa3 &lt;- </a:t>
            </a:r>
            <a:r>
              <a:rPr lang="pt-BR" dirty="0" err="1"/>
              <a:t>cfa</a:t>
            </a:r>
            <a:r>
              <a:rPr lang="pt-BR" dirty="0"/>
              <a:t>(</a:t>
            </a:r>
            <a:r>
              <a:rPr lang="pt-BR" dirty="0" err="1"/>
              <a:t>model</a:t>
            </a:r>
            <a:r>
              <a:rPr lang="pt-BR" dirty="0"/>
              <a:t> = cfa3, data = </a:t>
            </a:r>
            <a:r>
              <a:rPr lang="pt-BR" dirty="0" err="1"/>
              <a:t>PoliticalDemocracy</a:t>
            </a:r>
            <a:r>
              <a:rPr lang="pt-BR" dirty="0"/>
              <a:t>)</a:t>
            </a:r>
          </a:p>
          <a:p>
            <a:pPr lvl="1"/>
            <a:endParaRPr lang="pt-BR" dirty="0"/>
          </a:p>
          <a:p>
            <a:pPr lvl="1"/>
            <a:r>
              <a:rPr lang="pt-BR" dirty="0" err="1"/>
              <a:t>fit_cfa_all</a:t>
            </a:r>
            <a:r>
              <a:rPr lang="pt-BR" dirty="0"/>
              <a:t>&lt;-</a:t>
            </a:r>
            <a:r>
              <a:rPr lang="pt-BR" dirty="0" err="1"/>
              <a:t>cfa</a:t>
            </a:r>
            <a:r>
              <a:rPr lang="pt-BR" dirty="0"/>
              <a:t>(</a:t>
            </a:r>
            <a:r>
              <a:rPr lang="pt-BR" dirty="0" err="1"/>
              <a:t>model</a:t>
            </a:r>
            <a:r>
              <a:rPr lang="pt-BR" dirty="0"/>
              <a:t>=</a:t>
            </a:r>
            <a:r>
              <a:rPr lang="pt-BR" dirty="0" err="1"/>
              <a:t>cfa_all,data</a:t>
            </a:r>
            <a:r>
              <a:rPr lang="pt-BR" dirty="0"/>
              <a:t> = </a:t>
            </a:r>
            <a:r>
              <a:rPr lang="pt-BR" dirty="0" err="1"/>
              <a:t>PoliticalDemocracy</a:t>
            </a:r>
            <a:r>
              <a:rPr lang="pt-BR" dirty="0"/>
              <a:t>)</a:t>
            </a:r>
          </a:p>
          <a:p>
            <a:pPr lvl="1"/>
            <a:endParaRPr lang="pt-BR" dirty="0"/>
          </a:p>
          <a:p>
            <a:pPr lvl="1"/>
            <a:r>
              <a:rPr lang="pt-BR" dirty="0" err="1"/>
              <a:t>summary</a:t>
            </a:r>
            <a:r>
              <a:rPr lang="pt-BR" dirty="0"/>
              <a:t>(fit_cfa1, </a:t>
            </a:r>
            <a:r>
              <a:rPr lang="pt-BR" dirty="0" err="1"/>
              <a:t>fit.measures</a:t>
            </a:r>
            <a:r>
              <a:rPr lang="pt-BR" dirty="0"/>
              <a:t> = TRUE)</a:t>
            </a:r>
          </a:p>
          <a:p>
            <a:pPr lvl="1"/>
            <a:r>
              <a:rPr lang="pt-BR" dirty="0" err="1"/>
              <a:t>summary</a:t>
            </a:r>
            <a:r>
              <a:rPr lang="pt-BR" dirty="0"/>
              <a:t>(fit_cfa2, </a:t>
            </a:r>
            <a:r>
              <a:rPr lang="pt-BR" dirty="0" err="1"/>
              <a:t>fit.measures</a:t>
            </a:r>
            <a:r>
              <a:rPr lang="pt-BR" dirty="0"/>
              <a:t> = TRUE)</a:t>
            </a:r>
          </a:p>
          <a:p>
            <a:pPr lvl="1"/>
            <a:r>
              <a:rPr lang="pt-BR" dirty="0" err="1"/>
              <a:t>summary</a:t>
            </a:r>
            <a:r>
              <a:rPr lang="pt-BR" dirty="0"/>
              <a:t>(fit_cfa3, </a:t>
            </a:r>
            <a:r>
              <a:rPr lang="pt-BR" dirty="0" err="1"/>
              <a:t>fit.measures</a:t>
            </a:r>
            <a:r>
              <a:rPr lang="pt-BR" dirty="0"/>
              <a:t> = TRUE)</a:t>
            </a:r>
          </a:p>
          <a:p>
            <a:pPr lvl="1"/>
            <a:r>
              <a:rPr lang="pt-BR" dirty="0" err="1"/>
              <a:t>summary</a:t>
            </a:r>
            <a:r>
              <a:rPr lang="pt-BR" dirty="0"/>
              <a:t>(</a:t>
            </a:r>
            <a:r>
              <a:rPr lang="pt-BR" dirty="0" err="1"/>
              <a:t>fit_cfa_all</a:t>
            </a:r>
            <a:r>
              <a:rPr lang="pt-BR" dirty="0"/>
              <a:t>, </a:t>
            </a:r>
            <a:r>
              <a:rPr lang="pt-BR" dirty="0" err="1"/>
              <a:t>fit.measures</a:t>
            </a:r>
            <a:r>
              <a:rPr lang="pt-BR" dirty="0"/>
              <a:t> = TRUE)</a:t>
            </a:r>
          </a:p>
        </p:txBody>
      </p:sp>
    </p:spTree>
    <p:extLst>
      <p:ext uri="{BB962C8B-B14F-4D97-AF65-F5344CB8AC3E}">
        <p14:creationId xmlns:p14="http://schemas.microsoft.com/office/powerpoint/2010/main" val="604368067"/>
      </p:ext>
    </p:extLst>
  </p:cSld>
  <p:clrMapOvr>
    <a:masterClrMapping/>
  </p:clrMapOvr>
  <p:transition spd="slow">
    <p:strips dir="r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7"/>
          <p:cNvSpPr>
            <a:spLocks noGrp="1"/>
          </p:cNvSpPr>
          <p:nvPr>
            <p:ph sz="half" idx="1"/>
          </p:nvPr>
        </p:nvSpPr>
        <p:spPr>
          <a:xfrm>
            <a:off x="263352" y="990601"/>
            <a:ext cx="5731048" cy="4953001"/>
          </a:xfrm>
        </p:spPr>
        <p:txBody>
          <a:bodyPr>
            <a:normAutofit/>
          </a:bodyPr>
          <a:lstStyle/>
          <a:p>
            <a:r>
              <a:rPr lang="pt-BR" dirty="0"/>
              <a:t>Questionário</a:t>
            </a:r>
          </a:p>
          <a:p>
            <a:pPr lvl="1"/>
            <a:r>
              <a:rPr lang="pt-BR" dirty="0"/>
              <a:t>Sabor</a:t>
            </a:r>
          </a:p>
          <a:p>
            <a:pPr lvl="2"/>
            <a:r>
              <a:rPr lang="pt-BR" dirty="0"/>
              <a:t>X1. A marca Y tem um sabor refrescante </a:t>
            </a:r>
          </a:p>
          <a:p>
            <a:pPr lvl="2"/>
            <a:r>
              <a:rPr lang="pt-BR" dirty="0"/>
              <a:t>X4. Eu gosto do sabor suave da marca Y </a:t>
            </a:r>
          </a:p>
          <a:p>
            <a:pPr lvl="2"/>
            <a:r>
              <a:rPr lang="pt-BR" dirty="0"/>
              <a:t>X6. A marca Y tem sabor único </a:t>
            </a:r>
          </a:p>
          <a:p>
            <a:pPr lvl="1"/>
            <a:r>
              <a:rPr lang="pt-BR" dirty="0"/>
              <a:t>Saúde</a:t>
            </a:r>
          </a:p>
          <a:p>
            <a:pPr lvl="2"/>
            <a:r>
              <a:rPr lang="pt-BR" dirty="0"/>
              <a:t>X2. Eu prefiro a marca Y porque tem menos calorias que outras bebidas </a:t>
            </a:r>
          </a:p>
          <a:p>
            <a:pPr lvl="2"/>
            <a:r>
              <a:rPr lang="pt-BR" dirty="0"/>
              <a:t>X5. Eu prefiro tomar a marca Y após os exercícios e esportes porque ela me dá energia </a:t>
            </a:r>
          </a:p>
          <a:p>
            <a:pPr lvl="1"/>
            <a:r>
              <a:rPr lang="pt-BR" dirty="0"/>
              <a:t>Sede</a:t>
            </a:r>
          </a:p>
          <a:p>
            <a:pPr lvl="2"/>
            <a:r>
              <a:rPr lang="pt-BR" dirty="0"/>
              <a:t>X3. A marca Y sacia minha sede imediatamente </a:t>
            </a:r>
          </a:p>
          <a:p>
            <a:pPr lvl="2"/>
            <a:r>
              <a:rPr lang="pt-BR" dirty="0"/>
              <a:t>X7. Eu prefiro tomar a marca Y quando eu estou com muita sede </a:t>
            </a:r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Exemplo: avaliar o efeito de “sabor”, “saúde”, “sede” em três marcas de refrigerante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sz="half" idx="10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Elementos:</a:t>
            </a:r>
          </a:p>
          <a:p>
            <a:pPr lvl="1"/>
            <a:r>
              <a:rPr lang="pt-BR" dirty="0"/>
              <a:t>Sabor, Saúde, Sede: constructos (variáveis latentes)</a:t>
            </a:r>
          </a:p>
          <a:p>
            <a:pPr lvl="1"/>
            <a:r>
              <a:rPr lang="pt-BR" dirty="0"/>
              <a:t>X1...X7: itens (variáveis observáveis)</a:t>
            </a:r>
          </a:p>
          <a:p>
            <a:r>
              <a:rPr lang="pt-BR" dirty="0"/>
              <a:t>Relações entre constructos e </a:t>
            </a:r>
            <a:r>
              <a:rPr lang="pt-BR" dirty="0" err="1"/>
              <a:t>ítens</a:t>
            </a:r>
            <a:endParaRPr lang="pt-BR" dirty="0"/>
          </a:p>
          <a:p>
            <a:pPr lvl="1"/>
            <a:r>
              <a:rPr lang="pt-BR" dirty="0"/>
              <a:t>Se o constructo é a causa do item: constructo refletivo</a:t>
            </a:r>
          </a:p>
          <a:p>
            <a:pPr lvl="1"/>
            <a:r>
              <a:rPr lang="pt-BR" dirty="0"/>
              <a:t>Se o item é a causa do constructo: constructo formativo</a:t>
            </a:r>
          </a:p>
          <a:p>
            <a:r>
              <a:rPr lang="pt-BR" dirty="0"/>
              <a:t>Escalas de mensuração dos itens:</a:t>
            </a:r>
          </a:p>
          <a:p>
            <a:pPr lvl="1"/>
            <a:r>
              <a:rPr lang="pt-BR" dirty="0"/>
              <a:t>Respostas em escala direta (quanto maior a pontuação, maior o efeito positivo do </a:t>
            </a:r>
            <a:r>
              <a:rPr lang="pt-BR" dirty="0" err="1"/>
              <a:t>ítem</a:t>
            </a:r>
            <a:r>
              <a:rPr lang="pt-BR" dirty="0"/>
              <a:t> no constructo e vice-versa)</a:t>
            </a:r>
          </a:p>
          <a:p>
            <a:pPr lvl="1"/>
            <a:r>
              <a:rPr lang="pt-BR" dirty="0"/>
              <a:t>A escala do exemplo vai de 1 a 7</a:t>
            </a:r>
          </a:p>
        </p:txBody>
      </p:sp>
    </p:spTree>
    <p:extLst>
      <p:ext uri="{BB962C8B-B14F-4D97-AF65-F5344CB8AC3E}">
        <p14:creationId xmlns:p14="http://schemas.microsoft.com/office/powerpoint/2010/main" val="263617832"/>
      </p:ext>
    </p:extLst>
  </p:cSld>
  <p:clrMapOvr>
    <a:masterClrMapping/>
  </p:clrMapOvr>
  <p:transition spd="slow">
    <p:strips dir="r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406400" y="76200"/>
            <a:ext cx="11277600" cy="829816"/>
          </a:xfrm>
        </p:spPr>
        <p:txBody>
          <a:bodyPr/>
          <a:lstStyle/>
          <a:p>
            <a:r>
              <a:rPr lang="pt-BR" dirty="0"/>
              <a:t>Base de dados: refri.csv (arquivo com linhas ocultas inserido no slide)</a:t>
            </a:r>
          </a:p>
        </p:txBody>
      </p:sp>
      <p:sp>
        <p:nvSpPr>
          <p:cNvPr id="7" name="Espaço Reservado para Conteúdo 6"/>
          <p:cNvSpPr>
            <a:spLocks noGrp="1"/>
          </p:cNvSpPr>
          <p:nvPr>
            <p:ph idx="1"/>
          </p:nvPr>
        </p:nvSpPr>
        <p:spPr>
          <a:xfrm>
            <a:off x="119336" y="692696"/>
            <a:ext cx="11953328" cy="5403304"/>
          </a:xfrm>
        </p:spPr>
        <p:txBody>
          <a:bodyPr>
            <a:normAutofit lnSpcReduction="10000"/>
          </a:bodyPr>
          <a:lstStyle/>
          <a:p>
            <a:r>
              <a:rPr lang="pt-BR" dirty="0"/>
              <a:t>Salve os dados na planilha abaixo em um arquivo .</a:t>
            </a:r>
            <a:r>
              <a:rPr lang="pt-BR" dirty="0" err="1"/>
              <a:t>csv</a:t>
            </a:r>
            <a:r>
              <a:rPr lang="pt-BR" dirty="0"/>
              <a:t> com nome “refri.csv”, no diretório de trabalho do R.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A planilha (dados na aba “</a:t>
            </a:r>
            <a:r>
              <a:rPr lang="pt-BR" dirty="0" err="1"/>
              <a:t>refri</a:t>
            </a:r>
            <a:r>
              <a:rPr lang="pt-BR" dirty="0"/>
              <a:t>”) esta disponível em: </a:t>
            </a:r>
          </a:p>
          <a:p>
            <a:pPr lvl="2"/>
            <a:r>
              <a:rPr lang="pt-BR" dirty="0">
                <a:hlinkClick r:id="rId3"/>
              </a:rPr>
              <a:t>https://github.com/gustavomirapalheta/classes_datasets/blob/master/sem/dados_sem.xlsx?raw=true</a:t>
            </a:r>
            <a:endParaRPr lang="pt-BR" dirty="0"/>
          </a:p>
          <a:p>
            <a:r>
              <a:rPr lang="pt-BR" dirty="0"/>
              <a:t>O arquivo .</a:t>
            </a:r>
            <a:r>
              <a:rPr lang="pt-BR" dirty="0" err="1"/>
              <a:t>csv</a:t>
            </a:r>
            <a:r>
              <a:rPr lang="pt-BR" dirty="0"/>
              <a:t> esta disponível em:</a:t>
            </a:r>
          </a:p>
          <a:p>
            <a:pPr lvl="2"/>
            <a:r>
              <a:rPr lang="pt-BR" dirty="0">
                <a:hlinkClick r:id="rId4"/>
              </a:rPr>
              <a:t>https://raw.githubusercontent.com/gustavomirapalheta/classes_datasets/master/sem/refri.csv</a:t>
            </a:r>
            <a:r>
              <a:rPr lang="pt-BR" dirty="0"/>
              <a:t> </a:t>
            </a: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8338345"/>
              </p:ext>
            </p:extLst>
          </p:nvPr>
        </p:nvGraphicFramePr>
        <p:xfrm>
          <a:off x="2999656" y="1196801"/>
          <a:ext cx="8032890" cy="29522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Worksheet" r:id="rId5" imgW="5495805" imgH="2104926" progId="Excel.Sheet.12">
                  <p:embed/>
                </p:oleObj>
              </mc:Choice>
              <mc:Fallback>
                <p:oleObj name="Worksheet" r:id="rId5" imgW="5495805" imgH="210492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99656" y="1196801"/>
                        <a:ext cx="8032890" cy="29522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5282766"/>
      </p:ext>
    </p:extLst>
  </p:cSld>
  <p:clrMapOvr>
    <a:masterClrMapping/>
  </p:clrMapOvr>
  <p:transition spd="slow">
    <p:strips dir="r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335360" y="152400"/>
            <a:ext cx="11277600" cy="762000"/>
          </a:xfrm>
        </p:spPr>
        <p:txBody>
          <a:bodyPr>
            <a:normAutofit fontScale="90000"/>
          </a:bodyPr>
          <a:lstStyle/>
          <a:p>
            <a:r>
              <a:rPr lang="pt-BR" dirty="0"/>
              <a:t>1º) Verificar se a variância da base de dados pode ser explicada por três fatores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191344" y="914400"/>
            <a:ext cx="11737304" cy="5181600"/>
          </a:xfrm>
        </p:spPr>
        <p:txBody>
          <a:bodyPr>
            <a:normAutofit/>
          </a:bodyPr>
          <a:lstStyle/>
          <a:p>
            <a:r>
              <a:rPr lang="pt-BR" dirty="0"/>
              <a:t>No R faça:</a:t>
            </a:r>
          </a:p>
          <a:p>
            <a:pPr lvl="1"/>
            <a:r>
              <a:rPr lang="pt-BR" dirty="0" err="1"/>
              <a:t>library</a:t>
            </a:r>
            <a:r>
              <a:rPr lang="pt-BR" dirty="0"/>
              <a:t>(</a:t>
            </a:r>
            <a:r>
              <a:rPr lang="pt-BR" dirty="0" err="1"/>
              <a:t>dplyr</a:t>
            </a:r>
            <a:r>
              <a:rPr lang="pt-BR" dirty="0"/>
              <a:t>)</a:t>
            </a:r>
          </a:p>
          <a:p>
            <a:pPr lvl="1"/>
            <a:r>
              <a:rPr lang="pt-BR" dirty="0" err="1"/>
              <a:t>refri</a:t>
            </a:r>
            <a:r>
              <a:rPr lang="pt-BR" dirty="0"/>
              <a:t> &lt;- </a:t>
            </a:r>
            <a:r>
              <a:rPr lang="pt-BR" dirty="0" err="1"/>
              <a:t>as_tibble</a:t>
            </a:r>
            <a:r>
              <a:rPr lang="pt-BR" dirty="0"/>
              <a:t>(read.csv2(“refri.csv”))</a:t>
            </a:r>
          </a:p>
          <a:p>
            <a:pPr lvl="1"/>
            <a:r>
              <a:rPr lang="pt-BR" dirty="0"/>
              <a:t>#Ou então baixe os dados diretamente da web:</a:t>
            </a:r>
          </a:p>
          <a:p>
            <a:pPr lvl="2"/>
            <a:r>
              <a:rPr lang="pt-BR" dirty="0" err="1"/>
              <a:t>refri</a:t>
            </a:r>
            <a:r>
              <a:rPr lang="pt-BR" dirty="0"/>
              <a:t>&lt;-</a:t>
            </a:r>
            <a:r>
              <a:rPr lang="pt-BR" dirty="0" err="1"/>
              <a:t>as_tibble</a:t>
            </a:r>
            <a:r>
              <a:rPr lang="pt-BR" dirty="0"/>
              <a:t>(read.csv2(“ https://raw.githubusercontent.com/gustavomirapalheta/classes_datasets/master/sem/refri.csv”))</a:t>
            </a:r>
          </a:p>
          <a:p>
            <a:pPr lvl="1"/>
            <a:r>
              <a:rPr lang="en-US" dirty="0"/>
              <a:t>library(psych)</a:t>
            </a:r>
          </a:p>
          <a:p>
            <a:pPr lvl="1"/>
            <a:r>
              <a:rPr lang="en-US" dirty="0"/>
              <a:t>fit = </a:t>
            </a:r>
            <a:r>
              <a:rPr lang="en-US" dirty="0" err="1"/>
              <a:t>princomp</a:t>
            </a:r>
            <a:r>
              <a:rPr lang="en-US" dirty="0"/>
              <a:t>(</a:t>
            </a:r>
            <a:r>
              <a:rPr lang="en-US" dirty="0" err="1"/>
              <a:t>refri</a:t>
            </a:r>
            <a:r>
              <a:rPr lang="en-US" dirty="0"/>
              <a:t>[ ,3:9], </a:t>
            </a:r>
            <a:r>
              <a:rPr lang="en-US" dirty="0" err="1"/>
              <a:t>cor</a:t>
            </a:r>
            <a:r>
              <a:rPr lang="en-US" dirty="0"/>
              <a:t> = TRUE)</a:t>
            </a:r>
          </a:p>
          <a:p>
            <a:pPr lvl="1"/>
            <a:r>
              <a:rPr lang="en-US" dirty="0"/>
              <a:t>plot(fit, type="lines")</a:t>
            </a:r>
          </a:p>
          <a:p>
            <a:pPr lvl="1"/>
            <a:endParaRPr lang="en-US" dirty="0"/>
          </a:p>
          <a:p>
            <a:r>
              <a:rPr lang="en-US" dirty="0"/>
              <a:t>Um </a:t>
            </a:r>
            <a:r>
              <a:rPr lang="en-US" dirty="0" err="1"/>
              <a:t>arquivo</a:t>
            </a:r>
            <a:r>
              <a:rPr lang="en-US" dirty="0"/>
              <a:t> com </a:t>
            </a:r>
            <a:r>
              <a:rPr lang="en-US" dirty="0" err="1"/>
              <a:t>estes</a:t>
            </a:r>
            <a:r>
              <a:rPr lang="en-US" dirty="0"/>
              <a:t> </a:t>
            </a:r>
            <a:r>
              <a:rPr lang="en-US" dirty="0" err="1"/>
              <a:t>comandos</a:t>
            </a:r>
            <a:r>
              <a:rPr lang="en-US" dirty="0"/>
              <a:t> (</a:t>
            </a:r>
            <a:r>
              <a:rPr lang="en-US" dirty="0" err="1"/>
              <a:t>além</a:t>
            </a:r>
            <a:r>
              <a:rPr lang="en-US" dirty="0"/>
              <a:t> de outros </a:t>
            </a:r>
            <a:r>
              <a:rPr lang="en-US" dirty="0" err="1"/>
              <a:t>necessários</a:t>
            </a:r>
            <a:r>
              <a:rPr lang="en-US" dirty="0"/>
              <a:t> para a </a:t>
            </a:r>
            <a:r>
              <a:rPr lang="en-US" dirty="0" err="1"/>
              <a:t>criação</a:t>
            </a:r>
            <a:r>
              <a:rPr lang="en-US" dirty="0"/>
              <a:t> de um </a:t>
            </a:r>
            <a:r>
              <a:rPr lang="en-US" dirty="0" err="1"/>
              <a:t>dendrograma</a:t>
            </a:r>
            <a:r>
              <a:rPr lang="en-US" dirty="0"/>
              <a:t>)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baixado</a:t>
            </a:r>
            <a:r>
              <a:rPr lang="en-US" dirty="0"/>
              <a:t> da web no link:</a:t>
            </a:r>
          </a:p>
          <a:p>
            <a:pPr lvl="2"/>
            <a:r>
              <a:rPr lang="pt-BR" dirty="0">
                <a:hlinkClick r:id="rId2"/>
              </a:rPr>
              <a:t>https://raw.githubusercontent.com/gustavomirapalheta/classes_datasets/master/sem/refri.R</a:t>
            </a:r>
            <a:r>
              <a:rPr lang="pt-BR" dirty="0"/>
              <a:t>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75600879"/>
      </p:ext>
    </p:extLst>
  </p:cSld>
  <p:clrMapOvr>
    <a:masterClrMapping/>
  </p:clrMapOvr>
  <p:transition spd="slow">
    <p:strips dir="r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2º Modelo: Levis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objetivo desse estudo foi avaliar qual seria a relevância do país de origem e da marca na propensão à compra dos consumidores brasileiros universitários. </a:t>
            </a:r>
          </a:p>
          <a:p>
            <a:r>
              <a:rPr lang="pt-BR" dirty="0"/>
              <a:t>Pretendeu-se levantar como a percepção do consumidor em relação aos Estados Unidos afeta a propensão à compra de marcas de nacionalidade norte-americana, tais como Apple, Levi’s ou McDonald’s.</a:t>
            </a:r>
          </a:p>
          <a:p>
            <a:r>
              <a:rPr lang="pt-BR" dirty="0"/>
              <a:t>O arquivo com o nome levis.csv considerou os seguintes cinco constructos: </a:t>
            </a:r>
          </a:p>
          <a:p>
            <a:pPr lvl="1"/>
            <a:r>
              <a:rPr lang="pt-BR" dirty="0"/>
              <a:t>a conexão de si com a marca (variáveis que começam com CL), </a:t>
            </a:r>
          </a:p>
          <a:p>
            <a:pPr lvl="1"/>
            <a:r>
              <a:rPr lang="pt-BR" dirty="0"/>
              <a:t>o etnocentrismo (variáveis que começam com T), </a:t>
            </a:r>
          </a:p>
          <a:p>
            <a:pPr lvl="1"/>
            <a:r>
              <a:rPr lang="pt-BR" dirty="0"/>
              <a:t>a imagem do país (variáveis que começam com I), </a:t>
            </a:r>
          </a:p>
          <a:p>
            <a:pPr lvl="1"/>
            <a:r>
              <a:rPr lang="pt-BR" dirty="0"/>
              <a:t>a personalidade de marca (variáveis que começam com PL) e </a:t>
            </a:r>
          </a:p>
          <a:p>
            <a:pPr lvl="1"/>
            <a:r>
              <a:rPr lang="pt-BR" dirty="0"/>
              <a:t>a afinidade com o país (variáveis que começam com A).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30897263"/>
      </p:ext>
    </p:extLst>
  </p:cSld>
  <p:clrMapOvr>
    <a:masterClrMapping/>
  </p:clrMapOvr>
  <p:transition spd="slow">
    <p:strips dir="r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2º Modelo: Conexão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092" y="908720"/>
            <a:ext cx="6994917" cy="4717926"/>
          </a:xfrm>
          <a:prstGeom prst="rect">
            <a:avLst/>
          </a:prstGeom>
        </p:spPr>
      </p:pic>
      <p:cxnSp>
        <p:nvCxnSpPr>
          <p:cNvPr id="5" name="Conector de Seta Reta 4"/>
          <p:cNvCxnSpPr/>
          <p:nvPr/>
        </p:nvCxnSpPr>
        <p:spPr bwMode="auto">
          <a:xfrm>
            <a:off x="1910623" y="4876756"/>
            <a:ext cx="1224136" cy="640122"/>
          </a:xfrm>
          <a:prstGeom prst="straightConnector1">
            <a:avLst/>
          </a:prstGeom>
          <a:ln>
            <a:headEnd type="none" w="sm" len="sm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ector de Seta Reta 5"/>
          <p:cNvCxnSpPr/>
          <p:nvPr/>
        </p:nvCxnSpPr>
        <p:spPr bwMode="auto">
          <a:xfrm flipV="1">
            <a:off x="1933842" y="3741435"/>
            <a:ext cx="1189610" cy="733023"/>
          </a:xfrm>
          <a:prstGeom prst="straightConnector1">
            <a:avLst/>
          </a:prstGeom>
          <a:ln>
            <a:headEnd type="none" w="sm" len="sm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ector de Seta Reta 6"/>
          <p:cNvCxnSpPr/>
          <p:nvPr/>
        </p:nvCxnSpPr>
        <p:spPr bwMode="auto">
          <a:xfrm>
            <a:off x="1910521" y="4679215"/>
            <a:ext cx="1198228" cy="2348"/>
          </a:xfrm>
          <a:prstGeom prst="straightConnector1">
            <a:avLst/>
          </a:prstGeom>
          <a:ln>
            <a:headEnd type="none" w="sm" len="sm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1271464" y="4248328"/>
            <a:ext cx="5933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01303251"/>
      </p:ext>
    </p:extLst>
  </p:cSld>
  <p:clrMapOvr>
    <a:masterClrMapping/>
  </p:clrMapOvr>
  <p:transition spd="slow">
    <p:strips dir="r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2º Modelo: Etnocentrismo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092" y="908720"/>
            <a:ext cx="6994917" cy="471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310368"/>
      </p:ext>
    </p:extLst>
  </p:cSld>
  <p:clrMapOvr>
    <a:masterClrMapping/>
  </p:clrMapOvr>
  <p:transition spd="slow">
    <p:strips dir="r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2º Modelo: Imagem do País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092" y="908720"/>
            <a:ext cx="6994917" cy="471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561168"/>
      </p:ext>
    </p:extLst>
  </p:cSld>
  <p:clrMapOvr>
    <a:masterClrMapping/>
  </p:clrMapOvr>
  <p:transition spd="slow">
    <p:strips dir="r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2º Modelo: Personalidade da Marca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092" y="908720"/>
            <a:ext cx="6994917" cy="471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113262"/>
      </p:ext>
    </p:extLst>
  </p:cSld>
  <p:clrMapOvr>
    <a:masterClrMapping/>
  </p:clrMapOvr>
  <p:transition spd="slow">
    <p:strips dir="rd"/>
  </p:transition>
</p:sld>
</file>

<file path=ppt/theme/theme1.xml><?xml version="1.0" encoding="utf-8"?>
<a:theme xmlns:a="http://schemas.openxmlformats.org/drawingml/2006/main" name="Default Theme">
  <a:themeElements>
    <a:clrScheme name="NPR2011">
      <a:dk1>
        <a:srgbClr val="000000"/>
      </a:dk1>
      <a:lt1>
        <a:srgbClr val="FFFFFF"/>
      </a:lt1>
      <a:dk2>
        <a:srgbClr val="007DC3"/>
      </a:dk2>
      <a:lt2>
        <a:srgbClr val="5F5F5F"/>
      </a:lt2>
      <a:accent1>
        <a:srgbClr val="2C95DD"/>
      </a:accent1>
      <a:accent2>
        <a:srgbClr val="49A942"/>
      </a:accent2>
      <a:accent3>
        <a:srgbClr val="74C167"/>
      </a:accent3>
      <a:accent4>
        <a:srgbClr val="FFC425"/>
      </a:accent4>
      <a:accent5>
        <a:srgbClr val="B5761B"/>
      </a:accent5>
      <a:accent6>
        <a:srgbClr val="A80000"/>
      </a:accent6>
      <a:hlink>
        <a:srgbClr val="0070C0"/>
      </a:hlink>
      <a:folHlink>
        <a:srgbClr val="49A942"/>
      </a:folHlink>
    </a:clrScheme>
    <a:fontScheme name="Personalizada 1">
      <a:majorFont>
        <a:latin typeface="Calibri"/>
        <a:ea typeface=""/>
        <a:cs typeface="Arial"/>
      </a:majorFont>
      <a:minorFont>
        <a:latin typeface="Calibri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 Theme" id="{A7870EBE-BD80-4D43-9270-3A96F1843E59}" vid="{8C8E242F-EDE8-4B79-8DA1-0F46228DD1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5668</TotalTime>
  <Words>1564</Words>
  <Application>Microsoft Office PowerPoint</Application>
  <PresentationFormat>Widescreen</PresentationFormat>
  <Paragraphs>178</Paragraphs>
  <Slides>16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5" baseType="lpstr">
      <vt:lpstr>Calibri</vt:lpstr>
      <vt:lpstr>Droid Sans</vt:lpstr>
      <vt:lpstr>Webdings</vt:lpstr>
      <vt:lpstr>Consolas</vt:lpstr>
      <vt:lpstr>Arial</vt:lpstr>
      <vt:lpstr>Courier New</vt:lpstr>
      <vt:lpstr>Wingdings</vt:lpstr>
      <vt:lpstr>Default Theme</vt:lpstr>
      <vt:lpstr>Worksheet</vt:lpstr>
      <vt:lpstr>Equações Estruturais</vt:lpstr>
      <vt:lpstr>Exemplo: avaliar o efeito de “sabor”, “saúde”, “sede” em três marcas de refrigerante</vt:lpstr>
      <vt:lpstr>Base de dados: refri.csv (arquivo com linhas ocultas inserido no slide)</vt:lpstr>
      <vt:lpstr>1º) Verificar se a variância da base de dados pode ser explicada por três fatores</vt:lpstr>
      <vt:lpstr>2º Modelo: Levis</vt:lpstr>
      <vt:lpstr>2º Modelo: Conexão</vt:lpstr>
      <vt:lpstr>2º Modelo: Etnocentrismo</vt:lpstr>
      <vt:lpstr>2º Modelo: Imagem do País</vt:lpstr>
      <vt:lpstr>2º Modelo: Personalidade da Marca</vt:lpstr>
      <vt:lpstr>2º Modelo: Afinidade com o País</vt:lpstr>
      <vt:lpstr>2ª Base de dados: levis</vt:lpstr>
      <vt:lpstr>2º Modelo: Base de dados levis.csv</vt:lpstr>
      <vt:lpstr>2º Modelo: Base de Dados levis.csv</vt:lpstr>
      <vt:lpstr>3ª Base de dados: patrocinador</vt:lpstr>
      <vt:lpstr>3º Modelo: Atitude do Patrocinador e Atitude perante à Marca</vt:lpstr>
      <vt:lpstr>4º Modelo: Exemplo do pacote lavaan (R)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SQLBI</dc:title>
  <dc:creator>Daniele Perilli</dc:creator>
  <cp:lastModifiedBy>Gustavo Mirapalheta</cp:lastModifiedBy>
  <cp:revision>325</cp:revision>
  <dcterms:created xsi:type="dcterms:W3CDTF">2011-03-16T17:55:39Z</dcterms:created>
  <dcterms:modified xsi:type="dcterms:W3CDTF">2021-11-14T19:07:27Z</dcterms:modified>
</cp:coreProperties>
</file>